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30" r:id="rId2"/>
    <p:sldId id="536" r:id="rId3"/>
    <p:sldId id="256" r:id="rId4"/>
    <p:sldId id="289" r:id="rId5"/>
    <p:sldId id="287" r:id="rId6"/>
    <p:sldId id="288" r:id="rId7"/>
    <p:sldId id="257" r:id="rId8"/>
    <p:sldId id="258" r:id="rId9"/>
    <p:sldId id="263" r:id="rId10"/>
    <p:sldId id="261" r:id="rId11"/>
    <p:sldId id="290" r:id="rId12"/>
    <p:sldId id="264" r:id="rId13"/>
    <p:sldId id="265" r:id="rId14"/>
    <p:sldId id="534" r:id="rId15"/>
    <p:sldId id="266" r:id="rId16"/>
    <p:sldId id="267" r:id="rId17"/>
    <p:sldId id="268" r:id="rId18"/>
    <p:sldId id="269" r:id="rId19"/>
    <p:sldId id="291" r:id="rId20"/>
    <p:sldId id="270" r:id="rId21"/>
    <p:sldId id="271" r:id="rId22"/>
    <p:sldId id="538" r:id="rId23"/>
    <p:sldId id="292" r:id="rId24"/>
    <p:sldId id="539" r:id="rId25"/>
    <p:sldId id="272" r:id="rId26"/>
    <p:sldId id="273" r:id="rId27"/>
    <p:sldId id="293" r:id="rId28"/>
    <p:sldId id="294" r:id="rId29"/>
    <p:sldId id="537" r:id="rId30"/>
    <p:sldId id="274" r:id="rId31"/>
    <p:sldId id="275" r:id="rId32"/>
    <p:sldId id="532" r:id="rId33"/>
    <p:sldId id="533" r:id="rId34"/>
    <p:sldId id="531" r:id="rId35"/>
    <p:sldId id="280" r:id="rId36"/>
    <p:sldId id="281" r:id="rId37"/>
    <p:sldId id="535" r:id="rId38"/>
    <p:sldId id="282" r:id="rId39"/>
    <p:sldId id="283" r:id="rId40"/>
    <p:sldId id="284" r:id="rId41"/>
    <p:sldId id="2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home slide" id="{2D1C297F-4202-4FE8-9585-59565F229735}">
          <p14:sldIdLst>
            <p14:sldId id="530"/>
            <p14:sldId id="536"/>
            <p14:sldId id="256"/>
            <p14:sldId id="289"/>
            <p14:sldId id="287"/>
            <p14:sldId id="288"/>
          </p14:sldIdLst>
        </p14:section>
        <p14:section name="introduction" id="{98A27DC6-15AD-4359-ABA2-5A265DF3D72A}">
          <p14:sldIdLst>
            <p14:sldId id="257"/>
            <p14:sldId id="258"/>
          </p14:sldIdLst>
        </p14:section>
        <p14:section name="objectives" id="{13B0C0D0-8426-486A-88DF-ED980568FC0D}">
          <p14:sldIdLst>
            <p14:sldId id="263"/>
            <p14:sldId id="261"/>
            <p14:sldId id="290"/>
          </p14:sldIdLst>
        </p14:section>
        <p14:section name="Literature survey" id="{7DFC733F-8795-4AA0-AA88-528E9A768DE4}">
          <p14:sldIdLst>
            <p14:sldId id="264"/>
            <p14:sldId id="265"/>
            <p14:sldId id="534"/>
          </p14:sldIdLst>
        </p14:section>
        <p14:section name="Problem statement" id="{0020932C-77D9-4B3E-B2A4-EFC1D047E121}">
          <p14:sldIdLst>
            <p14:sldId id="266"/>
            <p14:sldId id="267"/>
          </p14:sldIdLst>
        </p14:section>
        <p14:section name="scope" id="{EAC95133-C05E-4A24-8AF0-82451CCAFAE5}">
          <p14:sldIdLst>
            <p14:sldId id="268"/>
            <p14:sldId id="269"/>
            <p14:sldId id="291"/>
          </p14:sldIdLst>
        </p14:section>
        <p14:section name="Software/hardware requirements" id="{855A1440-9CB3-4152-B1BD-6827849822DC}">
          <p14:sldIdLst>
            <p14:sldId id="270"/>
            <p14:sldId id="271"/>
            <p14:sldId id="292"/>
          </p14:sldIdLst>
        </p14:section>
        <p14:section name="Functional" id="{E55E851C-9F2B-42CD-B264-82AA2F5A77D1}">
          <p14:sldIdLst>
            <p14:sldId id="272"/>
            <p14:sldId id="273"/>
            <p14:sldId id="293"/>
            <p14:sldId id="294"/>
          </p14:sldIdLst>
        </p14:section>
        <p14:section name="Description Of Models" id="{730A1EA3-4BB8-4975-99A0-7B6FD762FE0B}">
          <p14:sldIdLst>
            <p14:sldId id="274"/>
            <p14:sldId id="275"/>
            <p14:sldId id="532"/>
            <p14:sldId id="533"/>
            <p14:sldId id="531"/>
          </p14:sldIdLst>
        </p14:section>
        <p14:section name="Work Done So Far" id="{787E7D6B-1A90-437B-B5DE-BBB8E07FE9F1}">
          <p14:sldIdLst>
            <p14:sldId id="280"/>
            <p14:sldId id="281"/>
            <p14:sldId id="535"/>
          </p14:sldIdLst>
        </p14:section>
        <p14:section name="Individual Contribution" id="{23A74D6F-CDBC-4F53-A29A-61235E0A3403}">
          <p14:sldIdLst>
            <p14:sldId id="282"/>
            <p14:sldId id="283"/>
          </p14:sldIdLst>
        </p14:section>
        <p14:section name="References" id="{874CE7FB-E1CE-4C99-AFFA-15563E57F2EA}">
          <p14:sldIdLst>
            <p14:sldId id="284"/>
            <p14:sldId id="285"/>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FF66CC"/>
    <a:srgbClr val="0C161E"/>
    <a:srgbClr val="1D2C51"/>
    <a:srgbClr val="E7C9BF"/>
    <a:srgbClr val="A96C62"/>
    <a:srgbClr val="00152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67" autoAdjust="0"/>
    <p:restoredTop sz="94660"/>
  </p:normalViewPr>
  <p:slideViewPr>
    <p:cSldViewPr snapToGrid="0">
      <p:cViewPr varScale="1">
        <p:scale>
          <a:sx n="95" d="100"/>
          <a:sy n="95" d="100"/>
        </p:scale>
        <p:origin x="-222" y="-110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5B5AC7-191A-4D55-8978-DFD622B7D9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2B3E4CD3-F0EA-4F97-AD1B-4A52FC569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2C16E7B5-D43C-4C1F-A23B-0A960F9EA354}"/>
              </a:ext>
            </a:extLst>
          </p:cNvPr>
          <p:cNvSpPr>
            <a:spLocks noGrp="1"/>
          </p:cNvSpPr>
          <p:nvPr>
            <p:ph type="dt" sz="half" idx="10"/>
          </p:nvPr>
        </p:nvSpPr>
        <p:spPr/>
        <p:txBody>
          <a:bodyPr/>
          <a:lstStyle/>
          <a:p>
            <a:fld id="{E382DB29-84CF-4693-B347-B71F81E18ABF}" type="datetimeFigureOut">
              <a:rPr lang="en-US" smtClean="0"/>
              <a:pPr/>
              <a:t>8/9/2023</a:t>
            </a:fld>
            <a:endParaRPr lang="en-US"/>
          </a:p>
        </p:txBody>
      </p:sp>
      <p:sp>
        <p:nvSpPr>
          <p:cNvPr id="5" name="Footer Placeholder 4">
            <a:extLst>
              <a:ext uri="{FF2B5EF4-FFF2-40B4-BE49-F238E27FC236}">
                <a16:creationId xmlns:a16="http://schemas.microsoft.com/office/drawing/2014/main" xmlns="" id="{493103B7-4D20-4FD5-9BED-812428A81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D8532B5-F508-489F-97D4-A5117B72AC1A}"/>
              </a:ext>
            </a:extLst>
          </p:cNvPr>
          <p:cNvSpPr>
            <a:spLocks noGrp="1"/>
          </p:cNvSpPr>
          <p:nvPr>
            <p:ph type="sldNum" sz="quarter" idx="12"/>
          </p:nvPr>
        </p:nvSpPr>
        <p:spPr/>
        <p:txBody>
          <a:body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99415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C293FD-4E23-4B53-8458-FF606AD3A0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09B818E-E979-4A84-90C3-4969D2C853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3C0ACAF-DDF7-426D-8297-62FBDC20408E}"/>
              </a:ext>
            </a:extLst>
          </p:cNvPr>
          <p:cNvSpPr>
            <a:spLocks noGrp="1"/>
          </p:cNvSpPr>
          <p:nvPr>
            <p:ph type="dt" sz="half" idx="10"/>
          </p:nvPr>
        </p:nvSpPr>
        <p:spPr/>
        <p:txBody>
          <a:bodyPr/>
          <a:lstStyle/>
          <a:p>
            <a:fld id="{E382DB29-84CF-4693-B347-B71F81E18ABF}" type="datetimeFigureOut">
              <a:rPr lang="en-US" smtClean="0"/>
              <a:pPr/>
              <a:t>8/9/2023</a:t>
            </a:fld>
            <a:endParaRPr lang="en-US"/>
          </a:p>
        </p:txBody>
      </p:sp>
      <p:sp>
        <p:nvSpPr>
          <p:cNvPr id="5" name="Footer Placeholder 4">
            <a:extLst>
              <a:ext uri="{FF2B5EF4-FFF2-40B4-BE49-F238E27FC236}">
                <a16:creationId xmlns:a16="http://schemas.microsoft.com/office/drawing/2014/main" xmlns="" id="{CA891C88-B81C-43F9-898E-2D2F01077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2DE1222-6A74-4B43-BE15-327874CA7FFE}"/>
              </a:ext>
            </a:extLst>
          </p:cNvPr>
          <p:cNvSpPr>
            <a:spLocks noGrp="1"/>
          </p:cNvSpPr>
          <p:nvPr>
            <p:ph type="sldNum" sz="quarter" idx="12"/>
          </p:nvPr>
        </p:nvSpPr>
        <p:spPr/>
        <p:txBody>
          <a:body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629012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5BC910D-E787-4B67-9AD0-617EFDD060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C2F1A05C-A5F6-431E-8197-CD633850CE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315F55E-C354-4F10-A5E7-C43303DBF48D}"/>
              </a:ext>
            </a:extLst>
          </p:cNvPr>
          <p:cNvSpPr>
            <a:spLocks noGrp="1"/>
          </p:cNvSpPr>
          <p:nvPr>
            <p:ph type="dt" sz="half" idx="10"/>
          </p:nvPr>
        </p:nvSpPr>
        <p:spPr/>
        <p:txBody>
          <a:bodyPr/>
          <a:lstStyle/>
          <a:p>
            <a:fld id="{E382DB29-84CF-4693-B347-B71F81E18ABF}" type="datetimeFigureOut">
              <a:rPr lang="en-US" smtClean="0"/>
              <a:pPr/>
              <a:t>8/9/2023</a:t>
            </a:fld>
            <a:endParaRPr lang="en-US"/>
          </a:p>
        </p:txBody>
      </p:sp>
      <p:sp>
        <p:nvSpPr>
          <p:cNvPr id="5" name="Footer Placeholder 4">
            <a:extLst>
              <a:ext uri="{FF2B5EF4-FFF2-40B4-BE49-F238E27FC236}">
                <a16:creationId xmlns:a16="http://schemas.microsoft.com/office/drawing/2014/main" xmlns="" id="{0D9A182B-E47C-488F-B7DC-AFACA312F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B20BB38-A87D-46CC-B83A-71F81F39B38A}"/>
              </a:ext>
            </a:extLst>
          </p:cNvPr>
          <p:cNvSpPr>
            <a:spLocks noGrp="1"/>
          </p:cNvSpPr>
          <p:nvPr>
            <p:ph type="sldNum" sz="quarter" idx="12"/>
          </p:nvPr>
        </p:nvSpPr>
        <p:spPr/>
        <p:txBody>
          <a:body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2830103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A2878-BC4E-46BA-B411-59F8D6942F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9C5DB08-84C2-4564-829F-997F9A4DA4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87BA0CF-9B0E-4AC6-8341-7DDA4B316FD1}"/>
              </a:ext>
            </a:extLst>
          </p:cNvPr>
          <p:cNvSpPr>
            <a:spLocks noGrp="1"/>
          </p:cNvSpPr>
          <p:nvPr>
            <p:ph type="dt" sz="half" idx="10"/>
          </p:nvPr>
        </p:nvSpPr>
        <p:spPr/>
        <p:txBody>
          <a:bodyPr/>
          <a:lstStyle/>
          <a:p>
            <a:fld id="{E382DB29-84CF-4693-B347-B71F81E18ABF}" type="datetimeFigureOut">
              <a:rPr lang="en-US" smtClean="0"/>
              <a:pPr/>
              <a:t>8/9/2023</a:t>
            </a:fld>
            <a:endParaRPr lang="en-US"/>
          </a:p>
        </p:txBody>
      </p:sp>
      <p:sp>
        <p:nvSpPr>
          <p:cNvPr id="5" name="Footer Placeholder 4">
            <a:extLst>
              <a:ext uri="{FF2B5EF4-FFF2-40B4-BE49-F238E27FC236}">
                <a16:creationId xmlns:a16="http://schemas.microsoft.com/office/drawing/2014/main" xmlns="" id="{F50DE3C9-6D1E-469A-B4F6-7ACFE8D2E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2325BE2-C782-498F-8F77-522AA7A8226D}"/>
              </a:ext>
            </a:extLst>
          </p:cNvPr>
          <p:cNvSpPr>
            <a:spLocks noGrp="1"/>
          </p:cNvSpPr>
          <p:nvPr>
            <p:ph type="sldNum" sz="quarter" idx="12"/>
          </p:nvPr>
        </p:nvSpPr>
        <p:spPr/>
        <p:txBody>
          <a:body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281023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CBEB3-2D8E-4808-9657-0EAAA7DB3C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0605843-9D5B-4DDC-8F30-F066C0F7AA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060B5AE-B21F-475C-9C09-7CD16140DED7}"/>
              </a:ext>
            </a:extLst>
          </p:cNvPr>
          <p:cNvSpPr>
            <a:spLocks noGrp="1"/>
          </p:cNvSpPr>
          <p:nvPr>
            <p:ph type="dt" sz="half" idx="10"/>
          </p:nvPr>
        </p:nvSpPr>
        <p:spPr/>
        <p:txBody>
          <a:bodyPr/>
          <a:lstStyle/>
          <a:p>
            <a:fld id="{E382DB29-84CF-4693-B347-B71F81E18ABF}" type="datetimeFigureOut">
              <a:rPr lang="en-US" smtClean="0"/>
              <a:pPr/>
              <a:t>8/9/2023</a:t>
            </a:fld>
            <a:endParaRPr lang="en-US"/>
          </a:p>
        </p:txBody>
      </p:sp>
      <p:sp>
        <p:nvSpPr>
          <p:cNvPr id="5" name="Footer Placeholder 4">
            <a:extLst>
              <a:ext uri="{FF2B5EF4-FFF2-40B4-BE49-F238E27FC236}">
                <a16:creationId xmlns:a16="http://schemas.microsoft.com/office/drawing/2014/main" xmlns="" id="{76F4FF42-2B84-4C78-8217-964FAC601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368E82D-8281-4A51-B8C6-E656FC8127FA}"/>
              </a:ext>
            </a:extLst>
          </p:cNvPr>
          <p:cNvSpPr>
            <a:spLocks noGrp="1"/>
          </p:cNvSpPr>
          <p:nvPr>
            <p:ph type="sldNum" sz="quarter" idx="12"/>
          </p:nvPr>
        </p:nvSpPr>
        <p:spPr/>
        <p:txBody>
          <a:body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150748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F71966-D81F-47D9-A315-D3B80BA699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CB25C58-9974-4C54-AED2-F2E8C1875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7A297DA-5C45-4679-877B-D82500260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3D759A7-A31A-4F2C-B55A-EF1A0CB263E8}"/>
              </a:ext>
            </a:extLst>
          </p:cNvPr>
          <p:cNvSpPr>
            <a:spLocks noGrp="1"/>
          </p:cNvSpPr>
          <p:nvPr>
            <p:ph type="dt" sz="half" idx="10"/>
          </p:nvPr>
        </p:nvSpPr>
        <p:spPr/>
        <p:txBody>
          <a:bodyPr/>
          <a:lstStyle/>
          <a:p>
            <a:fld id="{E382DB29-84CF-4693-B347-B71F81E18ABF}" type="datetimeFigureOut">
              <a:rPr lang="en-US" smtClean="0"/>
              <a:pPr/>
              <a:t>8/9/2023</a:t>
            </a:fld>
            <a:endParaRPr lang="en-US"/>
          </a:p>
        </p:txBody>
      </p:sp>
      <p:sp>
        <p:nvSpPr>
          <p:cNvPr id="6" name="Footer Placeholder 5">
            <a:extLst>
              <a:ext uri="{FF2B5EF4-FFF2-40B4-BE49-F238E27FC236}">
                <a16:creationId xmlns:a16="http://schemas.microsoft.com/office/drawing/2014/main" xmlns="" id="{87FFA143-0A01-40A4-8BB4-9A0A0A45A9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737D2A4-4B1D-401E-8BAC-6A2909F044A8}"/>
              </a:ext>
            </a:extLst>
          </p:cNvPr>
          <p:cNvSpPr>
            <a:spLocks noGrp="1"/>
          </p:cNvSpPr>
          <p:nvPr>
            <p:ph type="sldNum" sz="quarter" idx="12"/>
          </p:nvPr>
        </p:nvSpPr>
        <p:spPr/>
        <p:txBody>
          <a:body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1498455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23B8E7-DC40-4754-88B6-A9E6BB5AC8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55DBAD9-75C4-4650-B085-7ED5ED770B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AAF2A52-D3FE-4C12-B7D8-7F87AE6C65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447444D-79BA-4967-9AB9-E8DCC5B081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0EB7F87-BD08-44E6-9DB2-301A75E572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6FAFDEBE-406B-49B1-91E1-7EE1B41EE3B8}"/>
              </a:ext>
            </a:extLst>
          </p:cNvPr>
          <p:cNvSpPr>
            <a:spLocks noGrp="1"/>
          </p:cNvSpPr>
          <p:nvPr>
            <p:ph type="dt" sz="half" idx="10"/>
          </p:nvPr>
        </p:nvSpPr>
        <p:spPr/>
        <p:txBody>
          <a:bodyPr/>
          <a:lstStyle/>
          <a:p>
            <a:fld id="{E382DB29-84CF-4693-B347-B71F81E18ABF}" type="datetimeFigureOut">
              <a:rPr lang="en-US" smtClean="0"/>
              <a:pPr/>
              <a:t>8/9/2023</a:t>
            </a:fld>
            <a:endParaRPr lang="en-US"/>
          </a:p>
        </p:txBody>
      </p:sp>
      <p:sp>
        <p:nvSpPr>
          <p:cNvPr id="8" name="Footer Placeholder 7">
            <a:extLst>
              <a:ext uri="{FF2B5EF4-FFF2-40B4-BE49-F238E27FC236}">
                <a16:creationId xmlns:a16="http://schemas.microsoft.com/office/drawing/2014/main" xmlns="" id="{722EF6C8-CFB9-4829-893E-5B40FAEE75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D14FB8BA-8EB7-4B1A-9B1D-830DEFE3BABD}"/>
              </a:ext>
            </a:extLst>
          </p:cNvPr>
          <p:cNvSpPr>
            <a:spLocks noGrp="1"/>
          </p:cNvSpPr>
          <p:nvPr>
            <p:ph type="sldNum" sz="quarter" idx="12"/>
          </p:nvPr>
        </p:nvSpPr>
        <p:spPr/>
        <p:txBody>
          <a:body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3183507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01E254-2CEC-43B2-AFA6-BBC80385B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AB827DC-1671-4EBC-B2BF-60B911D35CC4}"/>
              </a:ext>
            </a:extLst>
          </p:cNvPr>
          <p:cNvSpPr>
            <a:spLocks noGrp="1"/>
          </p:cNvSpPr>
          <p:nvPr>
            <p:ph type="dt" sz="half" idx="10"/>
          </p:nvPr>
        </p:nvSpPr>
        <p:spPr/>
        <p:txBody>
          <a:bodyPr/>
          <a:lstStyle/>
          <a:p>
            <a:fld id="{E382DB29-84CF-4693-B347-B71F81E18ABF}" type="datetimeFigureOut">
              <a:rPr lang="en-US" smtClean="0"/>
              <a:pPr/>
              <a:t>8/9/2023</a:t>
            </a:fld>
            <a:endParaRPr lang="en-US"/>
          </a:p>
        </p:txBody>
      </p:sp>
      <p:sp>
        <p:nvSpPr>
          <p:cNvPr id="4" name="Footer Placeholder 3">
            <a:extLst>
              <a:ext uri="{FF2B5EF4-FFF2-40B4-BE49-F238E27FC236}">
                <a16:creationId xmlns:a16="http://schemas.microsoft.com/office/drawing/2014/main" xmlns="" id="{E946DCC3-9B9A-40A4-8CE7-B2ED33453B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0CA9B53-8C0D-416E-86F8-0277DB3DF51E}"/>
              </a:ext>
            </a:extLst>
          </p:cNvPr>
          <p:cNvSpPr>
            <a:spLocks noGrp="1"/>
          </p:cNvSpPr>
          <p:nvPr>
            <p:ph type="sldNum" sz="quarter" idx="12"/>
          </p:nvPr>
        </p:nvSpPr>
        <p:spPr/>
        <p:txBody>
          <a:body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381539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394F189-D717-4ADB-AD30-D8D119EA1927}"/>
              </a:ext>
            </a:extLst>
          </p:cNvPr>
          <p:cNvSpPr>
            <a:spLocks noGrp="1"/>
          </p:cNvSpPr>
          <p:nvPr>
            <p:ph type="dt" sz="half" idx="10"/>
          </p:nvPr>
        </p:nvSpPr>
        <p:spPr/>
        <p:txBody>
          <a:bodyPr/>
          <a:lstStyle/>
          <a:p>
            <a:fld id="{E382DB29-84CF-4693-B347-B71F81E18ABF}" type="datetimeFigureOut">
              <a:rPr lang="en-US" smtClean="0"/>
              <a:pPr/>
              <a:t>8/9/2023</a:t>
            </a:fld>
            <a:endParaRPr lang="en-US"/>
          </a:p>
        </p:txBody>
      </p:sp>
      <p:sp>
        <p:nvSpPr>
          <p:cNvPr id="3" name="Footer Placeholder 2">
            <a:extLst>
              <a:ext uri="{FF2B5EF4-FFF2-40B4-BE49-F238E27FC236}">
                <a16:creationId xmlns:a16="http://schemas.microsoft.com/office/drawing/2014/main" xmlns="" id="{A785DAD1-B823-4653-B059-4AAFD10DAA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82CE1024-7006-4229-A51F-D419A2774779}"/>
              </a:ext>
            </a:extLst>
          </p:cNvPr>
          <p:cNvSpPr>
            <a:spLocks noGrp="1"/>
          </p:cNvSpPr>
          <p:nvPr>
            <p:ph type="sldNum" sz="quarter" idx="12"/>
          </p:nvPr>
        </p:nvSpPr>
        <p:spPr/>
        <p:txBody>
          <a:body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1441557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892C97-E329-4BC7-8016-3783FB5F57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74768607-7D81-490D-965C-63770AE68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C7273B4-36EB-445A-A975-3A252248A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9BE2D10-5284-4B9E-AC51-77ACEFA9E35D}"/>
              </a:ext>
            </a:extLst>
          </p:cNvPr>
          <p:cNvSpPr>
            <a:spLocks noGrp="1"/>
          </p:cNvSpPr>
          <p:nvPr>
            <p:ph type="dt" sz="half" idx="10"/>
          </p:nvPr>
        </p:nvSpPr>
        <p:spPr/>
        <p:txBody>
          <a:bodyPr/>
          <a:lstStyle/>
          <a:p>
            <a:fld id="{E382DB29-84CF-4693-B347-B71F81E18ABF}" type="datetimeFigureOut">
              <a:rPr lang="en-US" smtClean="0"/>
              <a:pPr/>
              <a:t>8/9/2023</a:t>
            </a:fld>
            <a:endParaRPr lang="en-US"/>
          </a:p>
        </p:txBody>
      </p:sp>
      <p:sp>
        <p:nvSpPr>
          <p:cNvPr id="6" name="Footer Placeholder 5">
            <a:extLst>
              <a:ext uri="{FF2B5EF4-FFF2-40B4-BE49-F238E27FC236}">
                <a16:creationId xmlns:a16="http://schemas.microsoft.com/office/drawing/2014/main" xmlns="" id="{16D6D866-A031-4D17-93BA-A0E55CB561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6D6F8E1-E013-4BD5-ADA8-D6D432A3CEFC}"/>
              </a:ext>
            </a:extLst>
          </p:cNvPr>
          <p:cNvSpPr>
            <a:spLocks noGrp="1"/>
          </p:cNvSpPr>
          <p:nvPr>
            <p:ph type="sldNum" sz="quarter" idx="12"/>
          </p:nvPr>
        </p:nvSpPr>
        <p:spPr/>
        <p:txBody>
          <a:body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2135375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78802A-F3BD-4A11-8AD8-548524F1B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91D9181-555D-49E0-9A74-5F7DCF8472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E0C75530-A746-4D46-BCF9-5DB0D4C8E3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49C031E-1839-49F3-B958-09556162FBA0}"/>
              </a:ext>
            </a:extLst>
          </p:cNvPr>
          <p:cNvSpPr>
            <a:spLocks noGrp="1"/>
          </p:cNvSpPr>
          <p:nvPr>
            <p:ph type="dt" sz="half" idx="10"/>
          </p:nvPr>
        </p:nvSpPr>
        <p:spPr/>
        <p:txBody>
          <a:bodyPr/>
          <a:lstStyle/>
          <a:p>
            <a:fld id="{E382DB29-84CF-4693-B347-B71F81E18ABF}" type="datetimeFigureOut">
              <a:rPr lang="en-US" smtClean="0"/>
              <a:pPr/>
              <a:t>8/9/2023</a:t>
            </a:fld>
            <a:endParaRPr lang="en-US"/>
          </a:p>
        </p:txBody>
      </p:sp>
      <p:sp>
        <p:nvSpPr>
          <p:cNvPr id="6" name="Footer Placeholder 5">
            <a:extLst>
              <a:ext uri="{FF2B5EF4-FFF2-40B4-BE49-F238E27FC236}">
                <a16:creationId xmlns:a16="http://schemas.microsoft.com/office/drawing/2014/main" xmlns="" id="{4A95CAD5-1A6E-4A99-B2A9-5CF517CC5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F0AE7CD-6B30-4F88-B2BF-E5DE5C030551}"/>
              </a:ext>
            </a:extLst>
          </p:cNvPr>
          <p:cNvSpPr>
            <a:spLocks noGrp="1"/>
          </p:cNvSpPr>
          <p:nvPr>
            <p:ph type="sldNum" sz="quarter" idx="12"/>
          </p:nvPr>
        </p:nvSpPr>
        <p:spPr/>
        <p:txBody>
          <a:body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1616225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AAE544D-3B82-49D3-9507-50FCECBC48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DC5633E-5CF0-4C4A-93C1-81D27788AF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3E85D57-2FA3-40B1-9E33-9B38B37A2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2DB29-84CF-4693-B347-B71F81E18ABF}" type="datetimeFigureOut">
              <a:rPr lang="en-US" smtClean="0"/>
              <a:pPr/>
              <a:t>8/9/2023</a:t>
            </a:fld>
            <a:endParaRPr lang="en-US"/>
          </a:p>
        </p:txBody>
      </p:sp>
      <p:sp>
        <p:nvSpPr>
          <p:cNvPr id="5" name="Footer Placeholder 4">
            <a:extLst>
              <a:ext uri="{FF2B5EF4-FFF2-40B4-BE49-F238E27FC236}">
                <a16:creationId xmlns:a16="http://schemas.microsoft.com/office/drawing/2014/main" xmlns="" id="{4A7EF784-2AA3-4996-AEC3-AFF14BAFE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E2FDE817-6035-49E1-A93E-740C3FFF84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C6D89-D5B9-4114-90AE-634940C53720}" type="slidenum">
              <a:rPr lang="en-US" smtClean="0"/>
              <a:pPr/>
              <a:t>‹#›</a:t>
            </a:fld>
            <a:endParaRPr lang="en-US"/>
          </a:p>
        </p:txBody>
      </p:sp>
    </p:spTree>
    <p:extLst>
      <p:ext uri="{BB962C8B-B14F-4D97-AF65-F5344CB8AC3E}">
        <p14:creationId xmlns:p14="http://schemas.microsoft.com/office/powerpoint/2010/main" xmlns="" val="2818519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38.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38.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7.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7.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10"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42.sv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42.sv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42.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45.sv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45.sv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45.sv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45.sv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47.sv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47.sv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47.sv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sv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47.sv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15.xml"/><Relationship Id="rId18" Type="http://schemas.openxmlformats.org/officeDocument/2006/relationships/image" Target="../media/image91.png"/><Relationship Id="rId26" Type="http://schemas.openxmlformats.org/officeDocument/2006/relationships/image" Target="../media/image11.png"/><Relationship Id="rId3" Type="http://schemas.openxmlformats.org/officeDocument/2006/relationships/image" Target="../media/image410.png"/><Relationship Id="rId21" Type="http://schemas.openxmlformats.org/officeDocument/2006/relationships/image" Target="../media/image101.png"/><Relationship Id="rId34" Type="http://schemas.openxmlformats.org/officeDocument/2006/relationships/slide" Target="slide40.xml"/><Relationship Id="rId7" Type="http://schemas.openxmlformats.org/officeDocument/2006/relationships/slide" Target="slide9.xml"/><Relationship Id="rId12" Type="http://schemas.openxmlformats.org/officeDocument/2006/relationships/image" Target="../media/image71.png"/><Relationship Id="rId17" Type="http://schemas.openxmlformats.org/officeDocument/2006/relationships/image" Target="../media/image8.png"/><Relationship Id="rId25" Type="http://schemas.openxmlformats.org/officeDocument/2006/relationships/slide" Target="slide30.xml"/><Relationship Id="rId33" Type="http://schemas.openxmlformats.org/officeDocument/2006/relationships/image" Target="../media/image141.png"/><Relationship Id="rId2" Type="http://schemas.openxmlformats.org/officeDocument/2006/relationships/image" Target="../media/image3.jpeg"/><Relationship Id="rId16" Type="http://schemas.openxmlformats.org/officeDocument/2006/relationships/slide" Target="slide17.xml"/><Relationship Id="rId20" Type="http://schemas.openxmlformats.org/officeDocument/2006/relationships/image" Target="../media/image9.png"/><Relationship Id="rId29"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6.png"/><Relationship Id="rId24" Type="http://schemas.openxmlformats.org/officeDocument/2006/relationships/image" Target="../media/image111.png"/><Relationship Id="rId32" Type="http://schemas.openxmlformats.org/officeDocument/2006/relationships/image" Target="../media/image13.png"/><Relationship Id="rId5" Type="http://schemas.openxmlformats.org/officeDocument/2006/relationships/image" Target="../media/image4.png"/><Relationship Id="rId15" Type="http://schemas.openxmlformats.org/officeDocument/2006/relationships/image" Target="../media/image81.png"/><Relationship Id="rId23" Type="http://schemas.openxmlformats.org/officeDocument/2006/relationships/image" Target="../media/image10.png"/><Relationship Id="rId28" Type="http://schemas.openxmlformats.org/officeDocument/2006/relationships/slide" Target="slide35.xml"/><Relationship Id="rId10" Type="http://schemas.openxmlformats.org/officeDocument/2006/relationships/slide" Target="slide12.xml"/><Relationship Id="rId19" Type="http://schemas.openxmlformats.org/officeDocument/2006/relationships/slide" Target="slide20.xml"/><Relationship Id="rId31" Type="http://schemas.openxmlformats.org/officeDocument/2006/relationships/slide" Target="slide38.xml"/><Relationship Id="rId4" Type="http://schemas.openxmlformats.org/officeDocument/2006/relationships/slide" Target="slide7.xml"/><Relationship Id="rId9" Type="http://schemas.openxmlformats.org/officeDocument/2006/relationships/image" Target="../media/image61.png"/><Relationship Id="rId14" Type="http://schemas.openxmlformats.org/officeDocument/2006/relationships/image" Target="../media/image7.png"/><Relationship Id="rId22" Type="http://schemas.openxmlformats.org/officeDocument/2006/relationships/slide" Target="slide25.xml"/><Relationship Id="rId27" Type="http://schemas.openxmlformats.org/officeDocument/2006/relationships/image" Target="../media/image121.png"/><Relationship Id="rId30" Type="http://schemas.openxmlformats.org/officeDocument/2006/relationships/image" Target="../media/image131.png"/><Relationship Id="rId35"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7.png"/><Relationship Id="rId10" Type="http://schemas.openxmlformats.org/officeDocument/2006/relationships/image" Target="../media/image38.svg"/><Relationship Id="rId4" Type="http://schemas.openxmlformats.org/officeDocument/2006/relationships/image" Target="../media/image34.svg"/><Relationship Id="rId9"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7.png"/><Relationship Id="rId10" Type="http://schemas.openxmlformats.org/officeDocument/2006/relationships/image" Target="../media/image38.svg"/><Relationship Id="rId4" Type="http://schemas.openxmlformats.org/officeDocument/2006/relationships/image" Target="../media/image34.svg"/><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7.png"/><Relationship Id="rId10" Type="http://schemas.openxmlformats.org/officeDocument/2006/relationships/image" Target="../media/image38.svg"/><Relationship Id="rId4" Type="http://schemas.openxmlformats.org/officeDocument/2006/relationships/image" Target="../media/image34.svg"/><Relationship Id="rId9"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7.png"/><Relationship Id="rId10" Type="http://schemas.openxmlformats.org/officeDocument/2006/relationships/image" Target="../media/image38.svg"/><Relationship Id="rId4" Type="http://schemas.openxmlformats.org/officeDocument/2006/relationships/image" Target="../media/image34.svg"/><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7.png"/><Relationship Id="rId10" Type="http://schemas.openxmlformats.org/officeDocument/2006/relationships/image" Target="../media/image49.svg"/><Relationship Id="rId4" Type="http://schemas.openxmlformats.org/officeDocument/2006/relationships/image" Target="../media/image34.svg"/><Relationship Id="rId9"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7.png"/><Relationship Id="rId10" Type="http://schemas.openxmlformats.org/officeDocument/2006/relationships/image" Target="../media/image49.svg"/><Relationship Id="rId4" Type="http://schemas.openxmlformats.org/officeDocument/2006/relationships/image" Target="../media/image34.svg"/><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3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7.png"/><Relationship Id="rId10" Type="http://schemas.openxmlformats.org/officeDocument/2006/relationships/image" Target="../media/image51.svg"/><Relationship Id="rId4" Type="http://schemas.openxmlformats.org/officeDocument/2006/relationships/image" Target="../media/image34.sv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1.png"/><Relationship Id="rId7" Type="http://schemas.openxmlformats.org/officeDocument/2006/relationships/slide" Target="slide9.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71.png"/><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slide" Target="slide12.xml"/><Relationship Id="rId4" Type="http://schemas.openxmlformats.org/officeDocument/2006/relationships/slide" Target="slide7.xml"/><Relationship Id="rId9" Type="http://schemas.openxmlformats.org/officeDocument/2006/relationships/image" Target="../media/image181.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4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7.png"/><Relationship Id="rId10" Type="http://schemas.openxmlformats.org/officeDocument/2006/relationships/image" Target="../media/image53.svg"/><Relationship Id="rId4" Type="http://schemas.openxmlformats.org/officeDocument/2006/relationships/image" Target="../media/image34.sv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5.xml"/><Relationship Id="rId3" Type="http://schemas.openxmlformats.org/officeDocument/2006/relationships/image" Target="../media/image191.png"/><Relationship Id="rId7" Type="http://schemas.openxmlformats.org/officeDocument/2006/relationships/slide" Target="slide17.xml"/><Relationship Id="rId12" Type="http://schemas.openxmlformats.org/officeDocument/2006/relationships/image" Target="../media/image23.png"/><Relationship Id="rId17" Type="http://schemas.openxmlformats.org/officeDocument/2006/relationships/image" Target="../media/image22.png"/><Relationship Id="rId2" Type="http://schemas.openxmlformats.org/officeDocument/2006/relationships/image" Target="../media/image3.jpeg"/><Relationship Id="rId16" Type="http://schemas.openxmlformats.org/officeDocument/2006/relationships/slide" Target="slide30.xml"/><Relationship Id="rId1" Type="http://schemas.openxmlformats.org/officeDocument/2006/relationships/slideLayout" Target="../slideLayouts/slideLayout1.xml"/><Relationship Id="rId6" Type="http://schemas.openxmlformats.org/officeDocument/2006/relationships/image" Target="../media/image211.png"/><Relationship Id="rId11" Type="http://schemas.openxmlformats.org/officeDocument/2006/relationships/image" Target="../media/image20.png"/><Relationship Id="rId5" Type="http://schemas.openxmlformats.org/officeDocument/2006/relationships/image" Target="../media/image18.png"/><Relationship Id="rId15" Type="http://schemas.openxmlformats.org/officeDocument/2006/relationships/image" Target="../media/image241.png"/><Relationship Id="rId10" Type="http://schemas.openxmlformats.org/officeDocument/2006/relationships/slide" Target="slide20.xml"/><Relationship Id="rId4" Type="http://schemas.openxmlformats.org/officeDocument/2006/relationships/slide" Target="slide15.xml"/><Relationship Id="rId9" Type="http://schemas.openxmlformats.org/officeDocument/2006/relationships/image" Target="../media/image221.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13" Type="http://schemas.openxmlformats.org/officeDocument/2006/relationships/slide" Target="slide40.xml"/><Relationship Id="rId3" Type="http://schemas.openxmlformats.org/officeDocument/2006/relationships/image" Target="../media/image251.png"/><Relationship Id="rId12" Type="http://schemas.openxmlformats.org/officeDocument/2006/relationships/image" Target="../media/image281.png"/><Relationship Id="rId2" Type="http://schemas.openxmlformats.org/officeDocument/2006/relationships/image" Target="../media/image23.jpeg"/><Relationship Id="rId1" Type="http://schemas.openxmlformats.org/officeDocument/2006/relationships/slideLayout" Target="../slideLayouts/slideLayout1.xml"/><Relationship Id="rId11"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slide" Target="slide38.xml"/><Relationship Id="rId4" Type="http://schemas.openxmlformats.org/officeDocument/2006/relationships/slide" Target="slide35.xml"/><Relationship Id="rId9" Type="http://schemas.openxmlformats.org/officeDocument/2006/relationships/image" Target="../media/image27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34.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870DB4-0446-EF22-E8E0-3A5B83923AC0}"/>
              </a:ext>
            </a:extLst>
          </p:cNvPr>
          <p:cNvSpPr>
            <a:spLocks noGrp="1"/>
          </p:cNvSpPr>
          <p:nvPr>
            <p:ph type="ctrTitle"/>
          </p:nvPr>
        </p:nvSpPr>
        <p:spPr/>
        <p:txBody>
          <a:bodyPr/>
          <a:lstStyle/>
          <a:p>
            <a:pPr>
              <a:lnSpc>
                <a:spcPct val="100000"/>
              </a:lnSpc>
            </a:pPr>
            <a:r>
              <a:rPr lang="en-US" sz="900" dirty="0">
                <a:latin typeface="Algerian" panose="04020705040A02060702" pitchFamily="82" charset="0"/>
              </a:rPr>
              <a:t/>
            </a:r>
            <a:br>
              <a:rPr lang="en-US" sz="900" dirty="0">
                <a:latin typeface="Algerian" panose="04020705040A02060702" pitchFamily="82" charset="0"/>
              </a:rPr>
            </a:br>
            <a:endParaRPr lang="en-US" sz="1000" dirty="0">
              <a:latin typeface="Algerian" panose="04020705040A02060702" pitchFamily="82" charset="0"/>
            </a:endParaRPr>
          </a:p>
        </p:txBody>
      </p:sp>
      <p:sp>
        <p:nvSpPr>
          <p:cNvPr id="3" name="Subtitle 2">
            <a:extLst>
              <a:ext uri="{FF2B5EF4-FFF2-40B4-BE49-F238E27FC236}">
                <a16:creationId xmlns:a16="http://schemas.microsoft.com/office/drawing/2014/main" xmlns="" id="{696329B1-2D04-0F3A-1081-C5117D8CE122}"/>
              </a:ext>
            </a:extLst>
          </p:cNvPr>
          <p:cNvSpPr>
            <a:spLocks noGrp="1"/>
          </p:cNvSpPr>
          <p:nvPr>
            <p:ph type="subTitle" idx="1"/>
          </p:nvPr>
        </p:nvSpPr>
        <p:spPr>
          <a:xfrm>
            <a:off x="1369582" y="4240158"/>
            <a:ext cx="9144000" cy="1655762"/>
          </a:xfrm>
        </p:spPr>
        <p:txBody>
          <a:bodyPr>
            <a:normAutofit/>
          </a:bodyPr>
          <a:lstStyle/>
          <a:p>
            <a:endParaRPr lang="en-US" sz="3600" b="1" dirty="0">
              <a:solidFill>
                <a:schemeClr val="bg1"/>
              </a:solidFill>
              <a:latin typeface="Arial Rounded MT Bold" panose="020F0704030504030204" pitchFamily="34" charset="0"/>
            </a:endParaRPr>
          </a:p>
          <a:p>
            <a:r>
              <a:rPr lang="en-US" sz="3600" b="1" dirty="0">
                <a:solidFill>
                  <a:schemeClr val="bg1"/>
                </a:solidFill>
                <a:latin typeface="Arial Rounded MT Bold" panose="020F0704030504030204" pitchFamily="34" charset="0"/>
              </a:rPr>
              <a:t>21CSM-CP-10</a:t>
            </a:r>
          </a:p>
        </p:txBody>
      </p:sp>
      <p:sp>
        <p:nvSpPr>
          <p:cNvPr id="4" name="TextBox 3">
            <a:extLst>
              <a:ext uri="{FF2B5EF4-FFF2-40B4-BE49-F238E27FC236}">
                <a16:creationId xmlns:a16="http://schemas.microsoft.com/office/drawing/2014/main" xmlns="" id="{BFBD4CF6-70C9-3B60-7E36-A2647068113B}"/>
              </a:ext>
            </a:extLst>
          </p:cNvPr>
          <p:cNvSpPr txBox="1"/>
          <p:nvPr/>
        </p:nvSpPr>
        <p:spPr>
          <a:xfrm>
            <a:off x="1524000" y="1767006"/>
            <a:ext cx="9144000" cy="3323987"/>
          </a:xfrm>
          <a:prstGeom prst="rect">
            <a:avLst/>
          </a:prstGeom>
          <a:noFill/>
        </p:spPr>
        <p:txBody>
          <a:bodyPr wrap="square" rtlCol="0">
            <a:spAutoFit/>
          </a:bodyPr>
          <a:lstStyle/>
          <a:p>
            <a:pPr algn="ctr"/>
            <a:endParaRPr lang="en-US" sz="3600" dirty="0">
              <a:solidFill>
                <a:schemeClr val="bg1"/>
              </a:solidFill>
              <a:latin typeface="Algerian" panose="04020705040A02060702" pitchFamily="82" charset="0"/>
            </a:endParaRPr>
          </a:p>
          <a:p>
            <a:pPr algn="ctr"/>
            <a:endParaRPr lang="en-US" sz="3600" dirty="0">
              <a:solidFill>
                <a:schemeClr val="bg1"/>
              </a:solidFill>
              <a:latin typeface="Algerian" panose="04020705040A02060702" pitchFamily="82" charset="0"/>
            </a:endParaRPr>
          </a:p>
          <a:p>
            <a:pPr algn="ctr"/>
            <a:r>
              <a:rPr lang="en-US" sz="3600" dirty="0">
                <a:solidFill>
                  <a:schemeClr val="bg1"/>
                </a:solidFill>
                <a:latin typeface="Algerian" panose="04020705040A02060702" pitchFamily="82" charset="0"/>
              </a:rPr>
              <a:t>VARDHAMAN COLLEGE OF ENGINEERING</a:t>
            </a:r>
          </a:p>
          <a:p>
            <a:pPr algn="ctr"/>
            <a:r>
              <a:rPr lang="en-US" sz="2000" dirty="0">
                <a:solidFill>
                  <a:schemeClr val="bg1"/>
                </a:solidFill>
                <a:latin typeface="Arial" panose="020B0604020202020204" pitchFamily="34" charset="0"/>
                <a:cs typeface="Arial" panose="020B0604020202020204" pitchFamily="34" charset="0"/>
              </a:rPr>
              <a:t>(AUTONOMOUS)</a:t>
            </a:r>
          </a:p>
          <a:p>
            <a:pPr algn="ctr"/>
            <a:endParaRPr lang="en-US" sz="12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Affiliated to </a:t>
            </a:r>
            <a:r>
              <a:rPr lang="en-US" sz="1200" b="1" dirty="0">
                <a:solidFill>
                  <a:schemeClr val="bg1"/>
                </a:solidFill>
                <a:latin typeface="Arial" panose="020B0604020202020204" pitchFamily="34" charset="0"/>
                <a:cs typeface="Arial" panose="020B0604020202020204" pitchFamily="34" charset="0"/>
              </a:rPr>
              <a:t>JNTUH</a:t>
            </a:r>
            <a:r>
              <a:rPr lang="en-US" sz="1200" dirty="0">
                <a:solidFill>
                  <a:schemeClr val="bg1"/>
                </a:solidFill>
                <a:latin typeface="Arial" panose="020B0604020202020204" pitchFamily="34" charset="0"/>
                <a:cs typeface="Arial" panose="020B0604020202020204" pitchFamily="34" charset="0"/>
              </a:rPr>
              <a:t>, Approved by </a:t>
            </a:r>
            <a:r>
              <a:rPr lang="en-US" sz="1200" b="1" dirty="0">
                <a:solidFill>
                  <a:schemeClr val="bg1"/>
                </a:solidFill>
                <a:latin typeface="Arial" panose="020B0604020202020204" pitchFamily="34" charset="0"/>
                <a:cs typeface="Arial" panose="020B0604020202020204" pitchFamily="34" charset="0"/>
              </a:rPr>
              <a:t>AICTE</a:t>
            </a:r>
            <a:r>
              <a:rPr lang="en-US" sz="1200" dirty="0">
                <a:solidFill>
                  <a:schemeClr val="bg1"/>
                </a:solidFill>
                <a:latin typeface="Arial" panose="020B0604020202020204" pitchFamily="34" charset="0"/>
                <a:cs typeface="Arial" panose="020B0604020202020204" pitchFamily="34" charset="0"/>
              </a:rPr>
              <a:t>, Accredited by </a:t>
            </a:r>
            <a:r>
              <a:rPr lang="en-US" sz="1200" b="1" dirty="0">
                <a:solidFill>
                  <a:schemeClr val="bg1"/>
                </a:solidFill>
                <a:latin typeface="Arial" panose="020B0604020202020204" pitchFamily="34" charset="0"/>
                <a:cs typeface="Arial" panose="020B0604020202020204" pitchFamily="34" charset="0"/>
              </a:rPr>
              <a:t>NAAC</a:t>
            </a:r>
            <a:r>
              <a:rPr lang="en-US" sz="1200" dirty="0">
                <a:solidFill>
                  <a:schemeClr val="bg1"/>
                </a:solidFill>
                <a:latin typeface="Arial" panose="020B0604020202020204" pitchFamily="34" charset="0"/>
                <a:cs typeface="Arial" panose="020B0604020202020204" pitchFamily="34" charset="0"/>
              </a:rPr>
              <a:t> with </a:t>
            </a:r>
            <a:r>
              <a:rPr lang="en-US" sz="1200" b="1" dirty="0">
                <a:solidFill>
                  <a:schemeClr val="bg1"/>
                </a:solidFill>
                <a:latin typeface="Arial" panose="020B0604020202020204" pitchFamily="34" charset="0"/>
                <a:cs typeface="Arial" panose="020B0604020202020204" pitchFamily="34" charset="0"/>
              </a:rPr>
              <a:t>A++</a:t>
            </a:r>
            <a:r>
              <a:rPr lang="en-US" sz="1200" dirty="0">
                <a:solidFill>
                  <a:schemeClr val="bg1"/>
                </a:solidFill>
                <a:latin typeface="Arial" panose="020B0604020202020204" pitchFamily="34" charset="0"/>
                <a:cs typeface="Arial" panose="020B0604020202020204" pitchFamily="34" charset="0"/>
              </a:rPr>
              <a:t> Grade, </a:t>
            </a:r>
            <a:r>
              <a:rPr lang="en-US" sz="1200" b="1" dirty="0">
                <a:solidFill>
                  <a:schemeClr val="bg1"/>
                </a:solidFill>
                <a:latin typeface="Arial" panose="020B0604020202020204" pitchFamily="34" charset="0"/>
                <a:cs typeface="Arial" panose="020B0604020202020204" pitchFamily="34" charset="0"/>
              </a:rPr>
              <a:t>ISO 9001:2015</a:t>
            </a:r>
            <a:r>
              <a:rPr lang="en-US" sz="1200" dirty="0">
                <a:solidFill>
                  <a:schemeClr val="bg1"/>
                </a:solidFill>
                <a:latin typeface="Arial" panose="020B0604020202020204" pitchFamily="34" charset="0"/>
                <a:cs typeface="Arial" panose="020B0604020202020204" pitchFamily="34" charset="0"/>
              </a:rPr>
              <a:t> Certified</a:t>
            </a:r>
            <a:br>
              <a:rPr lang="en-US" sz="1200" dirty="0">
                <a:solidFill>
                  <a:schemeClr val="bg1"/>
                </a:solidFill>
                <a:latin typeface="Arial" panose="020B0604020202020204" pitchFamily="34" charset="0"/>
                <a:cs typeface="Arial" panose="020B0604020202020204" pitchFamily="34" charset="0"/>
              </a:rPr>
            </a:br>
            <a:r>
              <a:rPr lang="en-US" sz="1200" dirty="0" err="1">
                <a:solidFill>
                  <a:schemeClr val="bg1"/>
                </a:solidFill>
                <a:latin typeface="Arial" panose="020B0604020202020204" pitchFamily="34" charset="0"/>
                <a:cs typeface="Arial" panose="020B0604020202020204" pitchFamily="34" charset="0"/>
              </a:rPr>
              <a:t>Kacharam</a:t>
            </a:r>
            <a:r>
              <a:rPr lang="en-US" sz="1200" dirty="0">
                <a:solidFill>
                  <a:schemeClr val="bg1"/>
                </a:solidFill>
                <a:latin typeface="Arial" panose="020B0604020202020204" pitchFamily="34" charset="0"/>
                <a:cs typeface="Arial" panose="020B0604020202020204" pitchFamily="34" charset="0"/>
              </a:rPr>
              <a:t>, Shamshabad, Hyderabad – 501218, Telangana, India</a:t>
            </a:r>
          </a:p>
          <a:p>
            <a:pPr algn="ctr"/>
            <a:endParaRPr lang="en-US" sz="1200"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Cambria" pitchFamily="18" charset="0"/>
              </a:rPr>
              <a:t>DEPARTMENT OF COMPUTER SCIENCE AND ENGINEEERING (AI&amp;ML)</a:t>
            </a:r>
            <a:endParaRPr lang="en-US" sz="2200" dirty="0">
              <a:solidFill>
                <a:schemeClr val="bg1"/>
              </a:solidFill>
              <a:latin typeface="Cambria" pitchFamily="18" charset="0"/>
            </a:endParaRPr>
          </a:p>
          <a:p>
            <a:pPr algn="ctr"/>
            <a:endParaRPr lang="en-IN" sz="1200" dirty="0">
              <a:solidFill>
                <a:schemeClr val="bg1"/>
              </a:solidFill>
              <a:latin typeface="Arial" panose="020B0604020202020204" pitchFamily="34" charset="0"/>
              <a:cs typeface="Arial" panose="020B0604020202020204" pitchFamily="34" charset="0"/>
            </a:endParaRPr>
          </a:p>
        </p:txBody>
      </p:sp>
      <p:pic>
        <p:nvPicPr>
          <p:cNvPr id="5" name="Picture 4" descr="Vardhaman Logo">
            <a:extLst>
              <a:ext uri="{FF2B5EF4-FFF2-40B4-BE49-F238E27FC236}">
                <a16:creationId xmlns:a16="http://schemas.microsoft.com/office/drawing/2014/main" xmlns="" id="{DBCDED41-625B-7AAE-D5B5-BC6E4EAD79BB}"/>
              </a:ext>
            </a:extLst>
          </p:cNvPr>
          <p:cNvPicPr/>
          <p:nvPr/>
        </p:nvPicPr>
        <p:blipFill>
          <a:blip r:embed="rId3"/>
          <a:srcRect/>
          <a:stretch>
            <a:fillRect/>
          </a:stretch>
        </p:blipFill>
        <p:spPr bwMode="auto">
          <a:xfrm>
            <a:off x="4319452" y="186917"/>
            <a:ext cx="3553096" cy="21292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723491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2215275" y="658307"/>
            <a:ext cx="8009230" cy="646331"/>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3600" dirty="0">
                <a:solidFill>
                  <a:schemeClr val="bg1"/>
                </a:solidFill>
                <a:effectLst>
                  <a:outerShdw blurRad="63500" sx="102000" sy="102000" algn="ctr" rotWithShape="0">
                    <a:prstClr val="black">
                      <a:alpha val="51000"/>
                    </a:prstClr>
                  </a:outerShdw>
                </a:effectLst>
              </a:rPr>
              <a:t>Objectives </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944545" y="1433438"/>
            <a:ext cx="9535885" cy="5424562"/>
          </a:xfrm>
          <a:prstGeom prst="rect">
            <a:avLst/>
          </a:prstGeom>
          <a:noFill/>
        </p:spPr>
        <p:txBody>
          <a:bodyPr wrap="square" rtlCol="0">
            <a:spAutoFit/>
          </a:bodyPr>
          <a:lstStyle/>
          <a:p>
            <a:pPr marL="171450" indent="-171450" algn="just" eaLnBrk="0" fontAlgn="base" hangingPunct="0">
              <a:lnSpc>
                <a:spcPct val="150000"/>
              </a:lnSpc>
              <a:spcBef>
                <a:spcPct val="0"/>
              </a:spcBef>
              <a:spcAft>
                <a:spcPct val="0"/>
              </a:spcAft>
              <a:buFont typeface="Wingdings" panose="05000000000000000000" pitchFamily="2" charset="2"/>
              <a:buChar char="v"/>
            </a:pPr>
            <a:endParaRPr lang="en-US" altLang="en-US" sz="1050" b="1" dirty="0" smtClean="0">
              <a:solidFill>
                <a:schemeClr val="bg1"/>
              </a:solidFill>
              <a:latin typeface="Arial" panose="020B0604020202020204" pitchFamily="34" charset="0"/>
              <a:cs typeface="Arial" panose="020B0604020202020204" pitchFamily="34" charset="0"/>
            </a:endParaRP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Objective 1: Data Collection and Preprocessing</a:t>
            </a: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Collect and curate a comprehensive dataset of sensory data related to blood flow, including Doppler ultrasound measurements, pressure recordings, and other relevant vascular signals. Clean and preprocess the data to remove noise, handle missing values, and ensure consistency for accurate analysis.</a:t>
            </a:r>
          </a:p>
          <a:p>
            <a:pPr marL="171450" indent="-171450" algn="just" eaLnBrk="0" fontAlgn="base" hangingPunct="0">
              <a:lnSpc>
                <a:spcPct val="150000"/>
              </a:lnSpc>
              <a:spcBef>
                <a:spcPct val="0"/>
              </a:spcBef>
              <a:spcAft>
                <a:spcPct val="0"/>
              </a:spcAft>
              <a:buFont typeface="Wingdings" panose="05000000000000000000" pitchFamily="2" charset="2"/>
              <a:buChar char="v"/>
            </a:pPr>
            <a:endParaRPr lang="en-US" altLang="en-US" sz="1050" b="1" dirty="0" smtClean="0">
              <a:solidFill>
                <a:schemeClr val="bg1"/>
              </a:solidFill>
              <a:latin typeface="Arial" panose="020B0604020202020204" pitchFamily="34" charset="0"/>
              <a:cs typeface="Arial" panose="020B0604020202020204" pitchFamily="34" charset="0"/>
            </a:endParaRP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Objective 2: Feature Extraction and Engineering</a:t>
            </a: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Identify and extract relevant features from the sensory data that capture the essential characteristics of blood flow patterns. Utilize domain knowledge and signal processing techniques to transform raw data into informative features, such as velocity profiles, frequency components, and waveform attributes.</a:t>
            </a:r>
          </a:p>
          <a:p>
            <a:pPr marL="171450" indent="-171450" algn="just" eaLnBrk="0" fontAlgn="base" hangingPunct="0">
              <a:lnSpc>
                <a:spcPct val="150000"/>
              </a:lnSpc>
              <a:spcBef>
                <a:spcPct val="0"/>
              </a:spcBef>
              <a:spcAft>
                <a:spcPct val="0"/>
              </a:spcAft>
              <a:buFont typeface="Wingdings" panose="05000000000000000000" pitchFamily="2" charset="2"/>
              <a:buChar char="v"/>
            </a:pPr>
            <a:endParaRPr lang="en-US" altLang="en-US" sz="1050" b="1" dirty="0" smtClean="0">
              <a:solidFill>
                <a:schemeClr val="bg1"/>
              </a:solidFill>
              <a:latin typeface="Arial" panose="020B0604020202020204" pitchFamily="34" charset="0"/>
              <a:cs typeface="Arial" panose="020B0604020202020204" pitchFamily="34" charset="0"/>
            </a:endParaRP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Objective 3: Model Selection and Development</a:t>
            </a: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Choose suitable machine learning algorithms for blood flow detection and monitoring, considering the nature of the data and the problem. Develop and train predictive models, such as Random Forest, Support Vector Machines (SVM), or neural networks, to learn the relationships between the extracted features and different blood flow conditions.</a:t>
            </a:r>
          </a:p>
          <a:p>
            <a:pPr marL="171450" indent="-171450" algn="just" eaLnBrk="0" fontAlgn="base" hangingPunct="0">
              <a:lnSpc>
                <a:spcPct val="150000"/>
              </a:lnSpc>
              <a:spcBef>
                <a:spcPct val="0"/>
              </a:spcBef>
              <a:spcAft>
                <a:spcPct val="0"/>
              </a:spcAft>
              <a:buFont typeface="Wingdings" panose="05000000000000000000" pitchFamily="2" charset="2"/>
              <a:buChar char="v"/>
            </a:pPr>
            <a:endParaRPr lang="en-US" altLang="en-US" sz="1050" b="1" dirty="0" smtClean="0">
              <a:solidFill>
                <a:schemeClr val="bg1"/>
              </a:solidFill>
              <a:latin typeface="Arial" panose="020B0604020202020204" pitchFamily="34" charset="0"/>
              <a:cs typeface="Arial" panose="020B0604020202020204" pitchFamily="34" charset="0"/>
            </a:endParaRP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Objective 4: Anomaly Detection and Classification</a:t>
            </a: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Implement algorithms for anomaly detection to identify deviations from normal blood flow patterns. Train the models to classify different flow patterns, including normal, restricted, turbulent, and blocked flows. Ensure the models can distinguish between various types of vascular conditions.</a:t>
            </a:r>
          </a:p>
          <a:p>
            <a:pPr marL="171450" indent="-171450" algn="just" eaLnBrk="0" fontAlgn="base" hangingPunct="0">
              <a:lnSpc>
                <a:spcPct val="150000"/>
              </a:lnSpc>
              <a:spcBef>
                <a:spcPct val="0"/>
              </a:spcBef>
              <a:spcAft>
                <a:spcPct val="0"/>
              </a:spcAft>
              <a:buFont typeface="Wingdings" panose="05000000000000000000" pitchFamily="2" charset="2"/>
              <a:buChar char="v"/>
            </a:pPr>
            <a:endParaRPr lang="en-US" altLang="en-US" sz="1050" b="1" dirty="0" smtClean="0">
              <a:solidFill>
                <a:schemeClr val="bg1"/>
              </a:solidFill>
              <a:latin typeface="Arial" panose="020B0604020202020204" pitchFamily="34" charset="0"/>
              <a:cs typeface="Arial" panose="020B0604020202020204" pitchFamily="34" charset="0"/>
            </a:endParaRPr>
          </a:p>
          <a:p>
            <a:pPr marL="171450" indent="-171450" algn="just" eaLnBrk="0" fontAlgn="base" hangingPunct="0">
              <a:lnSpc>
                <a:spcPct val="150000"/>
              </a:lnSpc>
              <a:spcBef>
                <a:spcPct val="0"/>
              </a:spcBef>
              <a:spcAft>
                <a:spcPct val="0"/>
              </a:spcAft>
              <a:buFont typeface="Wingdings" panose="05000000000000000000" pitchFamily="2" charset="2"/>
              <a:buChar char="v"/>
            </a:pPr>
            <a:endParaRPr lang="en-US" altLang="en-US" sz="1050" b="1" dirty="0" smtClean="0">
              <a:solidFill>
                <a:schemeClr val="bg1"/>
              </a:solidFill>
              <a:latin typeface="Arial" panose="020B0604020202020204" pitchFamily="34" charset="0"/>
              <a:cs typeface="Arial" panose="020B0604020202020204" pitchFamily="34" charset="0"/>
            </a:endParaRPr>
          </a:p>
        </p:txBody>
      </p:sp>
      <p:pic>
        <p:nvPicPr>
          <p:cNvPr id="12" name="Graphic 11" descr="Document with solid fill">
            <a:extLst>
              <a:ext uri="{FF2B5EF4-FFF2-40B4-BE49-F238E27FC236}">
                <a16:creationId xmlns:a16="http://schemas.microsoft.com/office/drawing/2014/main" xmlns="" id="{D977F0B8-4FA7-4848-AA06-9F5CDA4D017D}"/>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852169" y="30898"/>
            <a:ext cx="735442" cy="735442"/>
          </a:xfrm>
          <a:prstGeom prst="rect">
            <a:avLst/>
          </a:prstGeom>
        </p:spPr>
      </p:pic>
    </p:spTree>
    <p:extLst>
      <p:ext uri="{BB962C8B-B14F-4D97-AF65-F5344CB8AC3E}">
        <p14:creationId xmlns:p14="http://schemas.microsoft.com/office/powerpoint/2010/main" xmlns="" val="203527294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2215275" y="658307"/>
            <a:ext cx="8009230" cy="646331"/>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3600" dirty="0">
                <a:solidFill>
                  <a:schemeClr val="bg1"/>
                </a:solidFill>
                <a:effectLst>
                  <a:outerShdw blurRad="63500" sx="102000" sy="102000" algn="ctr" rotWithShape="0">
                    <a:prstClr val="black">
                      <a:alpha val="51000"/>
                    </a:prstClr>
                  </a:outerShdw>
                </a:effectLst>
              </a:rPr>
              <a:t>Objectives </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904352" y="1423894"/>
            <a:ext cx="10734484" cy="4455066"/>
          </a:xfrm>
          <a:prstGeom prst="rect">
            <a:avLst/>
          </a:prstGeom>
          <a:noFill/>
        </p:spPr>
        <p:txBody>
          <a:bodyPr wrap="square" rtlCol="0">
            <a:spAutoFit/>
          </a:bodyPr>
          <a:lstStyle/>
          <a:p>
            <a:pPr marL="171450" indent="-171450" algn="just" eaLnBrk="0" fontAlgn="base" hangingPunct="0">
              <a:lnSpc>
                <a:spcPct val="150000"/>
              </a:lnSpc>
              <a:spcBef>
                <a:spcPct val="0"/>
              </a:spcBef>
              <a:spcAft>
                <a:spcPct val="0"/>
              </a:spcAft>
              <a:buFont typeface="Wingdings" panose="05000000000000000000" pitchFamily="2" charset="2"/>
              <a:buChar char="v"/>
            </a:pPr>
            <a:endParaRPr lang="en-US" altLang="en-US" sz="1050" b="1" dirty="0" smtClean="0">
              <a:solidFill>
                <a:schemeClr val="bg1"/>
              </a:solidFill>
              <a:latin typeface="Arial" panose="020B0604020202020204" pitchFamily="34" charset="0"/>
              <a:cs typeface="Arial" panose="020B0604020202020204" pitchFamily="34" charset="0"/>
            </a:endParaRP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Objective 5: Real-time Monitoring and Visualization</a:t>
            </a: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Design a system for real-time blood flow monitoring using the trained machine learning models. Integrate sensory data streams into the system to continuously assess blood flow patterns. Develop visualizations and dashboards that display real-time insights, providing healthcare professionals with immediate feedback on vascular health.</a:t>
            </a:r>
          </a:p>
          <a:p>
            <a:pPr marL="171450" indent="-171450" algn="just" eaLnBrk="0" fontAlgn="base" hangingPunct="0">
              <a:lnSpc>
                <a:spcPct val="150000"/>
              </a:lnSpc>
              <a:spcBef>
                <a:spcPct val="0"/>
              </a:spcBef>
              <a:spcAft>
                <a:spcPct val="0"/>
              </a:spcAft>
              <a:buFont typeface="Wingdings" panose="05000000000000000000" pitchFamily="2" charset="2"/>
              <a:buChar char="v"/>
            </a:pPr>
            <a:endParaRPr lang="en-US" altLang="en-US" sz="1050" b="1" dirty="0" smtClean="0">
              <a:solidFill>
                <a:schemeClr val="bg1"/>
              </a:solidFill>
              <a:latin typeface="Arial" panose="020B0604020202020204" pitchFamily="34" charset="0"/>
              <a:cs typeface="Arial" panose="020B0604020202020204" pitchFamily="34" charset="0"/>
            </a:endParaRP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Objective 6: Performance Evaluation and Validation</a:t>
            </a: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Evaluate the performance of the developed models using appropriate metrics such as accuracy, precision, recall, and F1-score. Employ cross-validation techniques to validate the models' generalization abilities. Fine-tune </a:t>
            </a:r>
            <a:r>
              <a:rPr lang="en-US" altLang="en-US" sz="1050" b="1" dirty="0" err="1" smtClean="0">
                <a:solidFill>
                  <a:schemeClr val="bg1"/>
                </a:solidFill>
                <a:latin typeface="Arial" panose="020B0604020202020204" pitchFamily="34" charset="0"/>
                <a:cs typeface="Arial" panose="020B0604020202020204" pitchFamily="34" charset="0"/>
              </a:rPr>
              <a:t>hyperparameters</a:t>
            </a:r>
            <a:r>
              <a:rPr lang="en-US" altLang="en-US" sz="1050" b="1" dirty="0" smtClean="0">
                <a:solidFill>
                  <a:schemeClr val="bg1"/>
                </a:solidFill>
                <a:latin typeface="Arial" panose="020B0604020202020204" pitchFamily="34" charset="0"/>
                <a:cs typeface="Arial" panose="020B0604020202020204" pitchFamily="34" charset="0"/>
              </a:rPr>
              <a:t> to optimize model performance.</a:t>
            </a:r>
          </a:p>
          <a:p>
            <a:pPr marL="171450" indent="-171450" algn="just" eaLnBrk="0" fontAlgn="base" hangingPunct="0">
              <a:lnSpc>
                <a:spcPct val="150000"/>
              </a:lnSpc>
              <a:spcBef>
                <a:spcPct val="0"/>
              </a:spcBef>
              <a:spcAft>
                <a:spcPct val="0"/>
              </a:spcAft>
              <a:buFont typeface="Wingdings" panose="05000000000000000000" pitchFamily="2" charset="2"/>
              <a:buChar char="v"/>
            </a:pPr>
            <a:endParaRPr lang="en-US" altLang="en-US" sz="1050" b="1" dirty="0" smtClean="0">
              <a:solidFill>
                <a:schemeClr val="bg1"/>
              </a:solidFill>
              <a:latin typeface="Arial" panose="020B0604020202020204" pitchFamily="34" charset="0"/>
              <a:cs typeface="Arial" panose="020B0604020202020204" pitchFamily="34" charset="0"/>
            </a:endParaRP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Objective 7: Clinical Integration and Interpretability</a:t>
            </a: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Integrate the developed system into clinical settings, collaborating with healthcare professionals to ensure usability and relevance. Enhance the interpretability of the models by generating feature importance rankings and visual explanations, enabling clinicians to understand the basis of predictions.</a:t>
            </a:r>
          </a:p>
          <a:p>
            <a:pPr marL="171450" indent="-171450" algn="just" eaLnBrk="0" fontAlgn="base" hangingPunct="0">
              <a:lnSpc>
                <a:spcPct val="150000"/>
              </a:lnSpc>
              <a:spcBef>
                <a:spcPct val="0"/>
              </a:spcBef>
              <a:spcAft>
                <a:spcPct val="0"/>
              </a:spcAft>
              <a:buFont typeface="Wingdings" panose="05000000000000000000" pitchFamily="2" charset="2"/>
              <a:buChar char="v"/>
            </a:pPr>
            <a:endParaRPr lang="en-US" altLang="en-US" sz="1050" b="1" dirty="0" smtClean="0">
              <a:solidFill>
                <a:schemeClr val="bg1"/>
              </a:solidFill>
              <a:latin typeface="Arial" panose="020B0604020202020204" pitchFamily="34" charset="0"/>
              <a:cs typeface="Arial" panose="020B0604020202020204" pitchFamily="34" charset="0"/>
            </a:endParaRP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Objective 8: Continuous Improvement and Adaptation</a:t>
            </a:r>
          </a:p>
          <a:p>
            <a:pPr marL="171450" indent="-171450" algn="just" eaLnBrk="0" fontAlgn="base" hangingPunct="0">
              <a:lnSpc>
                <a:spcPct val="150000"/>
              </a:lnSpc>
              <a:spcBef>
                <a:spcPct val="0"/>
              </a:spcBef>
              <a:spcAft>
                <a:spcPct val="0"/>
              </a:spcAft>
              <a:buFont typeface="Wingdings" panose="05000000000000000000" pitchFamily="2" charset="2"/>
              <a:buChar char="v"/>
            </a:pPr>
            <a:r>
              <a:rPr lang="en-US" altLang="en-US" sz="1050" b="1" dirty="0" smtClean="0">
                <a:solidFill>
                  <a:schemeClr val="bg1"/>
                </a:solidFill>
                <a:latin typeface="Arial" panose="020B0604020202020204" pitchFamily="34" charset="0"/>
                <a:cs typeface="Arial" panose="020B0604020202020204" pitchFamily="34" charset="0"/>
              </a:rPr>
              <a:t>Establish a feedback loop for continuous improvement. Monitor the system's performance in real-world scenarios, collect feedback from healthcare practitioners, and update the models as needed to adapt to changing patient conditions and improve accuracy.</a:t>
            </a:r>
          </a:p>
          <a:p>
            <a:pPr marL="171450" indent="-171450" algn="just" eaLnBrk="0" fontAlgn="base" hangingPunct="0">
              <a:lnSpc>
                <a:spcPct val="150000"/>
              </a:lnSpc>
              <a:spcBef>
                <a:spcPct val="0"/>
              </a:spcBef>
              <a:spcAft>
                <a:spcPct val="0"/>
              </a:spcAft>
            </a:pPr>
            <a:endParaRPr lang="en-US" altLang="en-US" sz="1050" b="1" dirty="0" smtClean="0">
              <a:solidFill>
                <a:schemeClr val="bg1"/>
              </a:solidFill>
              <a:latin typeface="Arial" panose="020B0604020202020204" pitchFamily="34" charset="0"/>
              <a:cs typeface="Arial" panose="020B0604020202020204" pitchFamily="34" charset="0"/>
            </a:endParaRPr>
          </a:p>
        </p:txBody>
      </p:sp>
      <p:pic>
        <p:nvPicPr>
          <p:cNvPr id="12" name="Graphic 11" descr="Document with solid fill">
            <a:extLst>
              <a:ext uri="{FF2B5EF4-FFF2-40B4-BE49-F238E27FC236}">
                <a16:creationId xmlns:a16="http://schemas.microsoft.com/office/drawing/2014/main" xmlns="" id="{D977F0B8-4FA7-4848-AA06-9F5CDA4D017D}"/>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852169" y="30898"/>
            <a:ext cx="735442" cy="735442"/>
          </a:xfrm>
          <a:prstGeom prst="rect">
            <a:avLst/>
          </a:prstGeom>
        </p:spPr>
      </p:pic>
    </p:spTree>
    <p:extLst>
      <p:ext uri="{BB962C8B-B14F-4D97-AF65-F5344CB8AC3E}">
        <p14:creationId xmlns:p14="http://schemas.microsoft.com/office/powerpoint/2010/main" xmlns="" val="188689105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D6461A6D-6E5C-418C-AF2B-341CD4BDE785}"/>
              </a:ext>
            </a:extLst>
          </p:cNvPr>
          <p:cNvSpPr/>
          <p:nvPr/>
        </p:nvSpPr>
        <p:spPr>
          <a:xfrm>
            <a:off x="3136490" y="681037"/>
            <a:ext cx="5635437" cy="52902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73804611-CB92-44B0-B7F8-9679CEA62E7D}"/>
              </a:ext>
            </a:extLst>
          </p:cNvPr>
          <p:cNvSpPr txBox="1"/>
          <p:nvPr/>
        </p:nvSpPr>
        <p:spPr>
          <a:xfrm>
            <a:off x="3066812" y="3208470"/>
            <a:ext cx="6058376" cy="830997"/>
          </a:xfrm>
          <a:prstGeom prst="rect">
            <a:avLst/>
          </a:prstGeom>
          <a:noFill/>
        </p:spPr>
        <p:txBody>
          <a:bodyPr wrap="square" rtlCol="0">
            <a:spAutoFit/>
          </a:bodyPr>
          <a:lstStyle/>
          <a:p>
            <a:pPr algn="ctr"/>
            <a:r>
              <a:rPr lang="en-US" sz="4800" dirty="0">
                <a:solidFill>
                  <a:schemeClr val="bg1"/>
                </a:solidFill>
              </a:rPr>
              <a:t>Literature Survey</a:t>
            </a:r>
          </a:p>
        </p:txBody>
      </p:sp>
      <p:pic>
        <p:nvPicPr>
          <p:cNvPr id="4" name="Graphic 3" descr="Books with solid fill">
            <a:extLst>
              <a:ext uri="{FF2B5EF4-FFF2-40B4-BE49-F238E27FC236}">
                <a16:creationId xmlns:a16="http://schemas.microsoft.com/office/drawing/2014/main" xmlns="" id="{D1720873-EF05-4B19-AAFD-E94A830D7CC5}"/>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150144" y="1600343"/>
            <a:ext cx="1608127" cy="1608127"/>
          </a:xfrm>
          <a:prstGeom prst="rect">
            <a:avLst/>
          </a:prstGeom>
          <a:effectLst>
            <a:outerShdw blurRad="482600" sx="102000" sy="102000" algn="ctr" rotWithShape="0">
              <a:prstClr val="black">
                <a:alpha val="32000"/>
              </a:prstClr>
            </a:outerShdw>
          </a:effectLst>
        </p:spPr>
      </p:pic>
    </p:spTree>
    <p:extLst>
      <p:ext uri="{BB962C8B-B14F-4D97-AF65-F5344CB8AC3E}">
        <p14:creationId xmlns:p14="http://schemas.microsoft.com/office/powerpoint/2010/main" xmlns="" val="16930732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7">
            <a:extLst>
              <a:ext uri="{BEBA8EAE-BF5A-486C-A8C5-ECC9F3942E4B}">
                <a14:imgProps xmlns:a14="http://schemas.microsoft.com/office/drawing/2010/main" xmlns="">
                  <a14:imgLayer r:embed="rId8">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2091383" y="-80852"/>
            <a:ext cx="8009230" cy="769441"/>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4400" dirty="0">
                <a:solidFill>
                  <a:schemeClr val="bg1"/>
                </a:solidFill>
              </a:rPr>
              <a:t>Literature Survey</a:t>
            </a:r>
          </a:p>
        </p:txBody>
      </p:sp>
      <p:graphicFrame>
        <p:nvGraphicFramePr>
          <p:cNvPr id="2" name="Table 1">
            <a:extLst>
              <a:ext uri="{FF2B5EF4-FFF2-40B4-BE49-F238E27FC236}">
                <a16:creationId xmlns:a16="http://schemas.microsoft.com/office/drawing/2014/main" xmlns="" id="{3E1AF31B-64E9-4DBA-82D7-569EBA242539}"/>
              </a:ext>
            </a:extLst>
          </p:cNvPr>
          <p:cNvGraphicFramePr>
            <a:graphicFrameLocks noGrp="1"/>
          </p:cNvGraphicFramePr>
          <p:nvPr>
            <p:extLst>
              <p:ext uri="{D42A27DB-BD31-4B8C-83A1-F6EECF244321}">
                <p14:modId xmlns:p14="http://schemas.microsoft.com/office/powerpoint/2010/main" xmlns="" val="1917535677"/>
              </p:ext>
            </p:extLst>
          </p:nvPr>
        </p:nvGraphicFramePr>
        <p:xfrm>
          <a:off x="417870" y="870019"/>
          <a:ext cx="11356257" cy="5683330"/>
        </p:xfrm>
        <a:graphic>
          <a:graphicData uri="http://schemas.openxmlformats.org/drawingml/2006/table">
            <a:tbl>
              <a:tblPr firstRow="1" firstCol="1" bandRow="1">
                <a:tableStyleId>{D113A9D2-9D6B-4929-AA2D-F23B5EE8CBE7}</a:tableStyleId>
              </a:tblPr>
              <a:tblGrid>
                <a:gridCol w="496530">
                  <a:extLst>
                    <a:ext uri="{9D8B030D-6E8A-4147-A177-3AD203B41FA5}">
                      <a16:colId xmlns:a16="http://schemas.microsoft.com/office/drawing/2014/main" xmlns="" val="987510098"/>
                    </a:ext>
                  </a:extLst>
                </a:gridCol>
                <a:gridCol w="2949677">
                  <a:extLst>
                    <a:ext uri="{9D8B030D-6E8A-4147-A177-3AD203B41FA5}">
                      <a16:colId xmlns:a16="http://schemas.microsoft.com/office/drawing/2014/main" xmlns="" val="1249416229"/>
                    </a:ext>
                  </a:extLst>
                </a:gridCol>
                <a:gridCol w="4139381">
                  <a:extLst>
                    <a:ext uri="{9D8B030D-6E8A-4147-A177-3AD203B41FA5}">
                      <a16:colId xmlns:a16="http://schemas.microsoft.com/office/drawing/2014/main" xmlns="" val="3720841356"/>
                    </a:ext>
                  </a:extLst>
                </a:gridCol>
                <a:gridCol w="3770669">
                  <a:extLst>
                    <a:ext uri="{9D8B030D-6E8A-4147-A177-3AD203B41FA5}">
                      <a16:colId xmlns:a16="http://schemas.microsoft.com/office/drawing/2014/main" xmlns="" val="3358097599"/>
                    </a:ext>
                  </a:extLst>
                </a:gridCol>
              </a:tblGrid>
              <a:tr h="462116">
                <a:tc>
                  <a:txBody>
                    <a:bodyPr/>
                    <a:lstStyle/>
                    <a:p>
                      <a:pPr marL="0" marR="0">
                        <a:lnSpc>
                          <a:spcPct val="107000"/>
                        </a:lnSpc>
                        <a:spcBef>
                          <a:spcPts val="0"/>
                        </a:spcBef>
                        <a:spcAft>
                          <a:spcPts val="0"/>
                        </a:spcAft>
                      </a:pPr>
                      <a:r>
                        <a:rPr lang="en-IN" sz="1600" kern="100" dirty="0">
                          <a:effectLst/>
                        </a:rPr>
                        <a:t>s.no</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gn="ctr">
                        <a:lnSpc>
                          <a:spcPct val="107000"/>
                        </a:lnSpc>
                        <a:spcBef>
                          <a:spcPts val="0"/>
                        </a:spcBef>
                        <a:spcAft>
                          <a:spcPts val="0"/>
                        </a:spcAft>
                      </a:pPr>
                      <a:r>
                        <a:rPr lang="en-IN" sz="1600" kern="100" dirty="0">
                          <a:effectLst/>
                        </a:rPr>
                        <a:t>Title of the paper</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gn="ctr">
                        <a:lnSpc>
                          <a:spcPct val="107000"/>
                        </a:lnSpc>
                        <a:spcBef>
                          <a:spcPts val="0"/>
                        </a:spcBef>
                        <a:spcAft>
                          <a:spcPts val="0"/>
                        </a:spcAft>
                      </a:pPr>
                      <a:r>
                        <a:rPr lang="en-IN" sz="1600" kern="100" dirty="0">
                          <a:effectLst/>
                        </a:rPr>
                        <a:t>Advantages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gn="ctr">
                        <a:lnSpc>
                          <a:spcPct val="107000"/>
                        </a:lnSpc>
                        <a:spcBef>
                          <a:spcPts val="0"/>
                        </a:spcBef>
                        <a:spcAft>
                          <a:spcPts val="0"/>
                        </a:spcAft>
                      </a:pPr>
                      <a:r>
                        <a:rPr lang="en-IN" sz="1600" kern="100" dirty="0">
                          <a:effectLst/>
                        </a:rPr>
                        <a:t>Disadvantages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extLst>
                  <a:ext uri="{0D108BD9-81ED-4DB2-BD59-A6C34878D82A}">
                    <a16:rowId xmlns:a16="http://schemas.microsoft.com/office/drawing/2014/main" xmlns="" val="3195770091"/>
                  </a:ext>
                </a:extLst>
              </a:tr>
              <a:tr h="1326572">
                <a:tc>
                  <a:txBody>
                    <a:bodyPr/>
                    <a:lstStyle/>
                    <a:p>
                      <a:pPr marL="0" marR="0">
                        <a:lnSpc>
                          <a:spcPct val="107000"/>
                        </a:lnSpc>
                        <a:spcBef>
                          <a:spcPts val="0"/>
                        </a:spcBef>
                        <a:spcAft>
                          <a:spcPts val="0"/>
                        </a:spcAft>
                      </a:pPr>
                      <a:r>
                        <a:rPr lang="en-IN" sz="1200" kern="100" dirty="0">
                          <a:effectLst/>
                        </a:rPr>
                        <a:t>1</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nSpc>
                          <a:spcPct val="107000"/>
                        </a:lnSpc>
                        <a:spcBef>
                          <a:spcPts val="0"/>
                        </a:spcBef>
                        <a:spcAft>
                          <a:spcPts val="0"/>
                        </a:spcAft>
                      </a:pPr>
                      <a:r>
                        <a:rPr lang="en-IN" sz="1200" kern="100" dirty="0">
                          <a:effectLst/>
                        </a:rPr>
                        <a:t>Arterial Blood Flow Sensor</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gn="just">
                        <a:lnSpc>
                          <a:spcPct val="107000"/>
                        </a:lnSpc>
                        <a:spcBef>
                          <a:spcPts val="0"/>
                        </a:spcBef>
                        <a:spcAft>
                          <a:spcPts val="0"/>
                        </a:spcAft>
                      </a:pPr>
                      <a:r>
                        <a:rPr lang="en-IN" sz="1200" kern="100" dirty="0">
                          <a:effectLst/>
                        </a:rPr>
                        <a:t>1.Non-invasive and painless</a:t>
                      </a:r>
                      <a:endParaRPr lang="en-US" sz="1200" kern="100" dirty="0">
                        <a:effectLst/>
                      </a:endParaRPr>
                    </a:p>
                    <a:p>
                      <a:pPr marL="0" marR="0" algn="just">
                        <a:lnSpc>
                          <a:spcPct val="107000"/>
                        </a:lnSpc>
                        <a:spcBef>
                          <a:spcPts val="0"/>
                        </a:spcBef>
                        <a:spcAft>
                          <a:spcPts val="0"/>
                        </a:spcAft>
                      </a:pPr>
                      <a:r>
                        <a:rPr lang="en-IN" sz="1200" kern="100" dirty="0">
                          <a:effectLst/>
                        </a:rPr>
                        <a:t> </a:t>
                      </a:r>
                      <a:endParaRPr lang="en-US" sz="1200" kern="100" dirty="0">
                        <a:effectLst/>
                      </a:endParaRPr>
                    </a:p>
                    <a:p>
                      <a:pPr marL="0" marR="0" lvl="0" indent="0" algn="just">
                        <a:lnSpc>
                          <a:spcPct val="107000"/>
                        </a:lnSpc>
                        <a:spcBef>
                          <a:spcPts val="0"/>
                        </a:spcBef>
                        <a:spcAft>
                          <a:spcPts val="0"/>
                        </a:spcAft>
                        <a:buFont typeface="Wingdings" panose="05000000000000000000" pitchFamily="2" charset="2"/>
                        <a:buNone/>
                      </a:pPr>
                      <a:r>
                        <a:rPr lang="en-IN" sz="1200" kern="100" dirty="0">
                          <a:effectLst/>
                        </a:rPr>
                        <a:t>2. devices to measure the pulse waves in areas rich in arterio-venous anastomoses, such as the fingers, toes, earlobes, or some regions of the face.</a:t>
                      </a:r>
                      <a:endParaRPr lang="en-US" sz="1200" kern="100" dirty="0">
                        <a:effectLst/>
                      </a:endParaRPr>
                    </a:p>
                    <a:p>
                      <a:pPr marL="0" marR="0">
                        <a:lnSpc>
                          <a:spcPct val="107000"/>
                        </a:lnSpc>
                        <a:spcBef>
                          <a:spcPts val="0"/>
                        </a:spcBef>
                        <a:spcAft>
                          <a:spcPts val="0"/>
                        </a:spcAft>
                      </a:pP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gn="just">
                        <a:lnSpc>
                          <a:spcPct val="107000"/>
                        </a:lnSpc>
                        <a:spcBef>
                          <a:spcPts val="0"/>
                        </a:spcBef>
                        <a:spcAft>
                          <a:spcPts val="0"/>
                        </a:spcAft>
                      </a:pPr>
                      <a:r>
                        <a:rPr lang="en-IN" sz="1200" kern="100" dirty="0">
                          <a:effectLst/>
                        </a:rPr>
                        <a:t>1.Cannot differentiate between arterial and venous blood flow</a:t>
                      </a:r>
                      <a:endParaRPr lang="en-US" sz="1200" kern="100" dirty="0">
                        <a:effectLst/>
                      </a:endParaRPr>
                    </a:p>
                    <a:p>
                      <a:pPr marL="0" marR="0" algn="just">
                        <a:lnSpc>
                          <a:spcPct val="107000"/>
                        </a:lnSpc>
                        <a:spcBef>
                          <a:spcPts val="0"/>
                        </a:spcBef>
                        <a:spcAft>
                          <a:spcPts val="0"/>
                        </a:spcAft>
                      </a:pPr>
                      <a:r>
                        <a:rPr lang="en-IN" sz="1200" kern="100" dirty="0">
                          <a:effectLst/>
                        </a:rPr>
                        <a:t> </a:t>
                      </a:r>
                      <a:endParaRPr lang="en-US" sz="1200" kern="100" dirty="0">
                        <a:effectLst/>
                      </a:endParaRPr>
                    </a:p>
                    <a:p>
                      <a:pPr marL="0" marR="0" algn="just">
                        <a:lnSpc>
                          <a:spcPct val="107000"/>
                        </a:lnSpc>
                        <a:spcBef>
                          <a:spcPts val="0"/>
                        </a:spcBef>
                        <a:spcAft>
                          <a:spcPts val="0"/>
                        </a:spcAft>
                      </a:pPr>
                      <a:r>
                        <a:rPr lang="en-IN" sz="1200" kern="100" dirty="0">
                          <a:effectLst/>
                        </a:rPr>
                        <a:t>2.Limited depth of penetration</a:t>
                      </a:r>
                      <a:endParaRPr lang="en-US" sz="1200" kern="100" dirty="0">
                        <a:effectLst/>
                      </a:endParaRPr>
                    </a:p>
                    <a:p>
                      <a:pPr marL="0" marR="0" algn="just">
                        <a:lnSpc>
                          <a:spcPct val="107000"/>
                        </a:lnSpc>
                        <a:spcBef>
                          <a:spcPts val="0"/>
                        </a:spcBef>
                        <a:spcAft>
                          <a:spcPts val="0"/>
                        </a:spcAft>
                      </a:pPr>
                      <a:r>
                        <a:rPr lang="en-IN" sz="1200" kern="100" dirty="0">
                          <a:effectLst/>
                        </a:rPr>
                        <a:t> </a:t>
                      </a:r>
                      <a:endParaRPr lang="en-US" sz="1200" kern="100" dirty="0">
                        <a:effectLst/>
                      </a:endParaRPr>
                    </a:p>
                    <a:p>
                      <a:pPr marL="0" marR="0">
                        <a:lnSpc>
                          <a:spcPct val="107000"/>
                        </a:lnSpc>
                        <a:spcBef>
                          <a:spcPts val="0"/>
                        </a:spcBef>
                        <a:spcAft>
                          <a:spcPts val="0"/>
                        </a:spcAft>
                      </a:pP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extLst>
                  <a:ext uri="{0D108BD9-81ED-4DB2-BD59-A6C34878D82A}">
                    <a16:rowId xmlns:a16="http://schemas.microsoft.com/office/drawing/2014/main" xmlns="" val="1778926126"/>
                  </a:ext>
                </a:extLst>
              </a:tr>
              <a:tr h="1568735">
                <a:tc>
                  <a:txBody>
                    <a:bodyPr/>
                    <a:lstStyle/>
                    <a:p>
                      <a:pPr marL="0" marR="0">
                        <a:lnSpc>
                          <a:spcPct val="107000"/>
                        </a:lnSpc>
                        <a:spcBef>
                          <a:spcPts val="0"/>
                        </a:spcBef>
                        <a:spcAft>
                          <a:spcPts val="0"/>
                        </a:spcAft>
                      </a:pPr>
                      <a:r>
                        <a:rPr lang="en-IN" sz="12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nSpc>
                          <a:spcPct val="107000"/>
                        </a:lnSpc>
                        <a:spcBef>
                          <a:spcPts val="0"/>
                        </a:spcBef>
                        <a:spcAft>
                          <a:spcPts val="0"/>
                        </a:spcAft>
                      </a:pPr>
                      <a:r>
                        <a:rPr lang="en-IN" sz="1200" kern="100">
                          <a:effectLst/>
                        </a:rPr>
                        <a:t>IoT Based Continuous Monitoring and Measurement of Pulsatile Blood Flow: A Review</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gn="just">
                        <a:lnSpc>
                          <a:spcPct val="107000"/>
                        </a:lnSpc>
                        <a:spcBef>
                          <a:spcPts val="0"/>
                        </a:spcBef>
                        <a:spcAft>
                          <a:spcPts val="0"/>
                        </a:spcAft>
                      </a:pPr>
                      <a:r>
                        <a:rPr lang="en-IN" sz="1200" kern="100">
                          <a:effectLst/>
                        </a:rPr>
                        <a:t>1.This system's main concept is to provide a cost effective, secure, simple and automated controlling and flow monitoring that can be easily implemented in any hospital and can be easily controlled by nurses and can control the flow rate from a distance.</a:t>
                      </a:r>
                      <a:endParaRPr lang="en-US" sz="1200" kern="100">
                        <a:effectLst/>
                      </a:endParaRPr>
                    </a:p>
                    <a:p>
                      <a:pPr marL="0" marR="0" algn="just">
                        <a:lnSpc>
                          <a:spcPct val="107000"/>
                        </a:lnSpc>
                        <a:spcBef>
                          <a:spcPts val="0"/>
                        </a:spcBef>
                        <a:spcAft>
                          <a:spcPts val="0"/>
                        </a:spcAft>
                      </a:pPr>
                      <a:r>
                        <a:rPr lang="en-IN" sz="1200" kern="100">
                          <a:effectLst/>
                        </a:rPr>
                        <a:t> </a:t>
                      </a:r>
                      <a:endParaRPr lang="en-US" sz="1200" kern="100">
                        <a:effectLst/>
                      </a:endParaRPr>
                    </a:p>
                    <a:p>
                      <a:pPr marL="0" marR="0" algn="just">
                        <a:lnSpc>
                          <a:spcPct val="107000"/>
                        </a:lnSpc>
                        <a:spcBef>
                          <a:spcPts val="0"/>
                        </a:spcBef>
                        <a:spcAft>
                          <a:spcPts val="0"/>
                        </a:spcAft>
                      </a:pPr>
                      <a:r>
                        <a:rPr lang="en-IN" sz="1200" kern="100">
                          <a:effectLst/>
                        </a:rPr>
                        <a:t>2.wireless (connected wifi orbluetuth)</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nSpc>
                          <a:spcPct val="107000"/>
                        </a:lnSpc>
                        <a:spcBef>
                          <a:spcPts val="0"/>
                        </a:spcBef>
                        <a:spcAft>
                          <a:spcPts val="0"/>
                        </a:spcAft>
                      </a:pPr>
                      <a:r>
                        <a:rPr lang="en-IN" sz="1200" kern="100">
                          <a:effectLst/>
                        </a:rPr>
                        <a:t>1.But an external person/nurse is required to monitor patient, even from the distance  </a:t>
                      </a:r>
                      <a:endParaRPr lang="en-US" sz="1200" kern="100">
                        <a:effectLst/>
                      </a:endParaRPr>
                    </a:p>
                    <a:p>
                      <a:pPr marL="0" marR="0">
                        <a:lnSpc>
                          <a:spcPct val="107000"/>
                        </a:lnSpc>
                        <a:spcBef>
                          <a:spcPts val="0"/>
                        </a:spcBef>
                        <a:spcAft>
                          <a:spcPts val="0"/>
                        </a:spcAft>
                      </a:pPr>
                      <a:r>
                        <a:rPr lang="en-IN" sz="1200" kern="100">
                          <a:effectLst/>
                        </a:rPr>
                        <a:t> </a:t>
                      </a:r>
                      <a:endParaRPr lang="en-US" sz="1200" kern="100">
                        <a:effectLst/>
                      </a:endParaRPr>
                    </a:p>
                    <a:p>
                      <a:pPr marL="0" marR="0">
                        <a:lnSpc>
                          <a:spcPct val="107000"/>
                        </a:lnSpc>
                        <a:spcBef>
                          <a:spcPts val="0"/>
                        </a:spcBef>
                        <a:spcAft>
                          <a:spcPts val="0"/>
                        </a:spcAft>
                      </a:pPr>
                      <a:r>
                        <a:rPr lang="en-IN"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extLst>
                  <a:ext uri="{0D108BD9-81ED-4DB2-BD59-A6C34878D82A}">
                    <a16:rowId xmlns:a16="http://schemas.microsoft.com/office/drawing/2014/main" xmlns="" val="1229717732"/>
                  </a:ext>
                </a:extLst>
              </a:tr>
              <a:tr h="999335">
                <a:tc>
                  <a:txBody>
                    <a:bodyPr/>
                    <a:lstStyle/>
                    <a:p>
                      <a:pPr marL="0" marR="0">
                        <a:lnSpc>
                          <a:spcPct val="107000"/>
                        </a:lnSpc>
                        <a:spcBef>
                          <a:spcPts val="0"/>
                        </a:spcBef>
                        <a:spcAft>
                          <a:spcPts val="0"/>
                        </a:spcAft>
                      </a:pPr>
                      <a:r>
                        <a:rPr lang="en-IN" sz="12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nSpc>
                          <a:spcPct val="107000"/>
                        </a:lnSpc>
                        <a:spcBef>
                          <a:spcPts val="0"/>
                        </a:spcBef>
                        <a:spcAft>
                          <a:spcPts val="0"/>
                        </a:spcAft>
                      </a:pPr>
                      <a:r>
                        <a:rPr lang="en-IN" sz="1200" kern="100" dirty="0">
                          <a:effectLst/>
                        </a:rPr>
                        <a:t>Non-Invasive Blood Flow Speed Measurement Using Optics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nSpc>
                          <a:spcPct val="107000"/>
                        </a:lnSpc>
                        <a:spcBef>
                          <a:spcPts val="0"/>
                        </a:spcBef>
                        <a:spcAft>
                          <a:spcPts val="0"/>
                        </a:spcAft>
                      </a:pPr>
                      <a:r>
                        <a:rPr lang="en-IN" sz="1200" kern="100">
                          <a:effectLst/>
                        </a:rPr>
                        <a:t>1.High temporal resolution</a:t>
                      </a:r>
                      <a:endParaRPr lang="en-US" sz="1200" kern="100">
                        <a:effectLst/>
                      </a:endParaRPr>
                    </a:p>
                    <a:p>
                      <a:pPr marL="0" marR="0">
                        <a:lnSpc>
                          <a:spcPct val="107000"/>
                        </a:lnSpc>
                        <a:spcBef>
                          <a:spcPts val="0"/>
                        </a:spcBef>
                        <a:spcAft>
                          <a:spcPts val="0"/>
                        </a:spcAft>
                      </a:pPr>
                      <a:r>
                        <a:rPr lang="en-IN" sz="1200" kern="100">
                          <a:effectLst/>
                        </a:rPr>
                        <a:t>2.Can measure blood flow speed in small areas</a:t>
                      </a:r>
                      <a:endParaRPr lang="en-US" sz="1200" kern="100">
                        <a:effectLst/>
                      </a:endParaRPr>
                    </a:p>
                    <a:p>
                      <a:pPr marL="0" marR="0">
                        <a:lnSpc>
                          <a:spcPct val="107000"/>
                        </a:lnSpc>
                        <a:spcBef>
                          <a:spcPts val="0"/>
                        </a:spcBef>
                        <a:spcAft>
                          <a:spcPts val="0"/>
                        </a:spcAft>
                      </a:pPr>
                      <a:r>
                        <a:rPr lang="en-IN" sz="1200" kern="100">
                          <a:effectLst/>
                        </a:rPr>
                        <a:t>3.Can detect low flow velocities</a:t>
                      </a:r>
                      <a:endParaRPr lang="en-US" sz="1200" kern="100">
                        <a:effectLst/>
                      </a:endParaRPr>
                    </a:p>
                    <a:p>
                      <a:pPr marL="0" marR="0">
                        <a:lnSpc>
                          <a:spcPct val="107000"/>
                        </a:lnSpc>
                        <a:spcBef>
                          <a:spcPts val="0"/>
                        </a:spcBef>
                        <a:spcAft>
                          <a:spcPts val="0"/>
                        </a:spcAft>
                      </a:pPr>
                      <a:r>
                        <a:rPr lang="en-IN"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nSpc>
                          <a:spcPct val="107000"/>
                        </a:lnSpc>
                        <a:spcBef>
                          <a:spcPts val="0"/>
                        </a:spcBef>
                        <a:spcAft>
                          <a:spcPts val="0"/>
                        </a:spcAft>
                      </a:pPr>
                      <a:r>
                        <a:rPr lang="en-IN" sz="1200" kern="100">
                          <a:effectLst/>
                        </a:rPr>
                        <a:t>1.There are few such methods efficient than this method</a:t>
                      </a:r>
                      <a:endParaRPr lang="en-US" sz="1200" kern="100">
                        <a:effectLst/>
                      </a:endParaRPr>
                    </a:p>
                    <a:p>
                      <a:pPr marL="0" marR="0">
                        <a:lnSpc>
                          <a:spcPct val="107000"/>
                        </a:lnSpc>
                        <a:spcBef>
                          <a:spcPts val="0"/>
                        </a:spcBef>
                        <a:spcAft>
                          <a:spcPts val="0"/>
                        </a:spcAft>
                      </a:pPr>
                      <a:r>
                        <a:rPr lang="en-IN" sz="1200" kern="100">
                          <a:effectLst/>
                        </a:rPr>
                        <a:t> </a:t>
                      </a:r>
                      <a:endParaRPr lang="en-US" sz="1200" kern="100">
                        <a:effectLst/>
                      </a:endParaRPr>
                    </a:p>
                    <a:p>
                      <a:pPr marL="0" marR="0">
                        <a:lnSpc>
                          <a:spcPct val="107000"/>
                        </a:lnSpc>
                        <a:spcBef>
                          <a:spcPts val="0"/>
                        </a:spcBef>
                        <a:spcAft>
                          <a:spcPts val="0"/>
                        </a:spcAft>
                      </a:pPr>
                      <a:r>
                        <a:rPr lang="en-IN" sz="1200" kern="100">
                          <a:effectLst/>
                        </a:rPr>
                        <a:t>2.Limited penetration depth</a:t>
                      </a:r>
                      <a:endParaRPr lang="en-US" sz="1200" kern="100">
                        <a:effectLst/>
                      </a:endParaRPr>
                    </a:p>
                    <a:p>
                      <a:pPr marL="0" marR="0">
                        <a:lnSpc>
                          <a:spcPct val="107000"/>
                        </a:lnSpc>
                        <a:spcBef>
                          <a:spcPts val="0"/>
                        </a:spcBef>
                        <a:spcAft>
                          <a:spcPts val="0"/>
                        </a:spcAft>
                      </a:pPr>
                      <a:r>
                        <a:rPr lang="en-IN" sz="1200" kern="100">
                          <a:effectLst/>
                        </a:rPr>
                        <a:t>3.Sensitive to movement artifacts and ambient light</a:t>
                      </a:r>
                      <a:endParaRPr lang="en-US" sz="1200" kern="100">
                        <a:effectLst/>
                      </a:endParaRPr>
                    </a:p>
                    <a:p>
                      <a:pPr marL="0" marR="0">
                        <a:lnSpc>
                          <a:spcPct val="107000"/>
                        </a:lnSpc>
                        <a:spcBef>
                          <a:spcPts val="0"/>
                        </a:spcBef>
                        <a:spcAft>
                          <a:spcPts val="0"/>
                        </a:spcAft>
                      </a:pPr>
                      <a:r>
                        <a:rPr lang="en-IN"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extLst>
                  <a:ext uri="{0D108BD9-81ED-4DB2-BD59-A6C34878D82A}">
                    <a16:rowId xmlns:a16="http://schemas.microsoft.com/office/drawing/2014/main" xmlns="" val="765409219"/>
                  </a:ext>
                </a:extLst>
              </a:tr>
              <a:tr h="1326572">
                <a:tc>
                  <a:txBody>
                    <a:bodyPr/>
                    <a:lstStyle/>
                    <a:p>
                      <a:pPr marL="0" marR="0">
                        <a:lnSpc>
                          <a:spcPct val="107000"/>
                        </a:lnSpc>
                        <a:spcBef>
                          <a:spcPts val="0"/>
                        </a:spcBef>
                        <a:spcAft>
                          <a:spcPts val="0"/>
                        </a:spcAft>
                      </a:pPr>
                      <a:r>
                        <a:rPr lang="en-IN" sz="1200" kern="100">
                          <a:effectLst/>
                        </a:rPr>
                        <a:t>4</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nSpc>
                          <a:spcPct val="107000"/>
                        </a:lnSpc>
                        <a:spcBef>
                          <a:spcPts val="0"/>
                        </a:spcBef>
                        <a:spcAft>
                          <a:spcPts val="0"/>
                        </a:spcAft>
                      </a:pPr>
                      <a:r>
                        <a:rPr lang="en-IN" sz="1200" kern="100">
                          <a:effectLst/>
                        </a:rPr>
                        <a:t>Blood Flow Detection and Monitoring Using Sensory Data</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nSpc>
                          <a:spcPct val="107000"/>
                        </a:lnSpc>
                        <a:spcBef>
                          <a:spcPts val="0"/>
                        </a:spcBef>
                        <a:spcAft>
                          <a:spcPts val="0"/>
                        </a:spcAft>
                      </a:pPr>
                      <a:r>
                        <a:rPr lang="en-IN" sz="1200" kern="100">
                          <a:effectLst/>
                        </a:rPr>
                        <a:t>1.To sense data using smartphones or laptops which uses sensors to sense and then amplify and filter the data that can be transmitted toa portable device for analysis.</a:t>
                      </a:r>
                      <a:endParaRPr lang="en-US" sz="1200" kern="100">
                        <a:effectLst/>
                      </a:endParaRPr>
                    </a:p>
                    <a:p>
                      <a:pPr marL="0" marR="0">
                        <a:lnSpc>
                          <a:spcPct val="107000"/>
                        </a:lnSpc>
                        <a:spcBef>
                          <a:spcPts val="0"/>
                        </a:spcBef>
                        <a:spcAft>
                          <a:spcPts val="0"/>
                        </a:spcAft>
                      </a:pPr>
                      <a:r>
                        <a:rPr lang="en-IN" sz="1200" kern="100">
                          <a:effectLst/>
                        </a:rPr>
                        <a:t> </a:t>
                      </a:r>
                      <a:endParaRPr lang="en-US" sz="1200" kern="100">
                        <a:effectLst/>
                      </a:endParaRPr>
                    </a:p>
                    <a:p>
                      <a:pPr marL="0" marR="0">
                        <a:lnSpc>
                          <a:spcPct val="107000"/>
                        </a:lnSpc>
                        <a:spcBef>
                          <a:spcPts val="0"/>
                        </a:spcBef>
                        <a:spcAft>
                          <a:spcPts val="0"/>
                        </a:spcAft>
                      </a:pPr>
                      <a:r>
                        <a:rPr lang="en-IN" sz="1200" kern="100">
                          <a:effectLst/>
                        </a:rPr>
                        <a:t>2.Wearables that are used to collect data and analysed for the betterment of the health</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tc>
                  <a:txBody>
                    <a:bodyPr/>
                    <a:lstStyle/>
                    <a:p>
                      <a:pPr marL="0" marR="0">
                        <a:lnSpc>
                          <a:spcPct val="107000"/>
                        </a:lnSpc>
                        <a:spcBef>
                          <a:spcPts val="0"/>
                        </a:spcBef>
                        <a:spcAft>
                          <a:spcPts val="0"/>
                        </a:spcAft>
                      </a:pPr>
                      <a:r>
                        <a:rPr lang="en-IN" sz="1200" kern="100" dirty="0">
                          <a:effectLst/>
                        </a:rPr>
                        <a:t>1.This paper does not introduce any software to analyse the data collected</a:t>
                      </a:r>
                      <a:endParaRPr lang="en-US" sz="1200" kern="100" dirty="0">
                        <a:effectLst/>
                      </a:endParaRPr>
                    </a:p>
                    <a:p>
                      <a:pPr marL="0" marR="0">
                        <a:lnSpc>
                          <a:spcPct val="107000"/>
                        </a:lnSpc>
                        <a:spcBef>
                          <a:spcPts val="0"/>
                        </a:spcBef>
                        <a:spcAft>
                          <a:spcPts val="0"/>
                        </a:spcAft>
                      </a:pPr>
                      <a:r>
                        <a:rPr lang="en-IN" sz="1200" kern="100" dirty="0">
                          <a:effectLst/>
                        </a:rPr>
                        <a:t> </a:t>
                      </a:r>
                      <a:endParaRPr lang="en-US" sz="1200" kern="100" dirty="0">
                        <a:effectLst/>
                      </a:endParaRPr>
                    </a:p>
                    <a:p>
                      <a:pPr marL="0" marR="0">
                        <a:lnSpc>
                          <a:spcPct val="107000"/>
                        </a:lnSpc>
                        <a:spcBef>
                          <a:spcPts val="0"/>
                        </a:spcBef>
                        <a:spcAft>
                          <a:spcPts val="0"/>
                        </a:spcAft>
                      </a:pPr>
                      <a:r>
                        <a:rPr lang="en-IN" sz="1200" kern="100" dirty="0">
                          <a:effectLst/>
                        </a:rPr>
                        <a:t>2.It also doesn’t discuss about</a:t>
                      </a:r>
                      <a:endParaRPr lang="en-US" sz="1200" kern="100" dirty="0">
                        <a:effectLst/>
                      </a:endParaRPr>
                    </a:p>
                    <a:p>
                      <a:pPr marL="0" marR="0">
                        <a:lnSpc>
                          <a:spcPct val="107000"/>
                        </a:lnSpc>
                        <a:spcBef>
                          <a:spcPts val="0"/>
                        </a:spcBef>
                        <a:spcAft>
                          <a:spcPts val="0"/>
                        </a:spcAft>
                      </a:pPr>
                      <a:r>
                        <a:rPr lang="en-IN" sz="1200" kern="100" dirty="0">
                          <a:effectLst/>
                        </a:rPr>
                        <a:t>Accuracy of the data collected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2654" marR="32654" marT="0" marB="0"/>
                </a:tc>
                <a:extLst>
                  <a:ext uri="{0D108BD9-81ED-4DB2-BD59-A6C34878D82A}">
                    <a16:rowId xmlns:a16="http://schemas.microsoft.com/office/drawing/2014/main" xmlns="" val="4208187646"/>
                  </a:ext>
                </a:extLst>
              </a:tr>
            </a:tbl>
          </a:graphicData>
        </a:graphic>
      </p:graphicFrame>
      <p:pic>
        <p:nvPicPr>
          <p:cNvPr id="12" name="Graphic 11" descr="Books with solid fill">
            <a:extLst>
              <a:ext uri="{FF2B5EF4-FFF2-40B4-BE49-F238E27FC236}">
                <a16:creationId xmlns:a16="http://schemas.microsoft.com/office/drawing/2014/main" xmlns="" id="{57E55923-F3DB-4F42-9269-65B619B5085E}"/>
              </a:ext>
            </a:extLst>
          </p:cNvPr>
          <p:cNvPicPr>
            <a:picLocks noChangeAspect="1"/>
          </p:cNvPicPr>
          <p:nvPr/>
        </p:nvPicPr>
        <p:blipFill>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3143796" y="-12340"/>
            <a:ext cx="769441" cy="769441"/>
          </a:xfrm>
          <a:prstGeom prst="rect">
            <a:avLst/>
          </a:prstGeom>
          <a:effectLst>
            <a:outerShdw blurRad="482600" sx="102000" sy="102000" algn="ctr" rotWithShape="0">
              <a:prstClr val="black">
                <a:alpha val="32000"/>
              </a:prstClr>
            </a:outerShdw>
          </a:effectLst>
        </p:spPr>
      </p:pic>
    </p:spTree>
    <p:extLst>
      <p:ext uri="{BB962C8B-B14F-4D97-AF65-F5344CB8AC3E}">
        <p14:creationId xmlns:p14="http://schemas.microsoft.com/office/powerpoint/2010/main" xmlns="" val="134046427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7">
            <a:extLst>
              <a:ext uri="{BEBA8EAE-BF5A-486C-A8C5-ECC9F3942E4B}">
                <a14:imgProps xmlns:a14="http://schemas.microsoft.com/office/drawing/2010/main" xmlns="">
                  <a14:imgLayer r:embed="rId8">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2"/>
            <a:ext cx="12192000" cy="6988631"/>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2091383" y="-80852"/>
            <a:ext cx="8009230" cy="769441"/>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4400" dirty="0">
                <a:solidFill>
                  <a:schemeClr val="bg1"/>
                </a:solidFill>
              </a:rPr>
              <a:t>Literature Survey</a:t>
            </a:r>
          </a:p>
        </p:txBody>
      </p:sp>
      <p:pic>
        <p:nvPicPr>
          <p:cNvPr id="12" name="Graphic 11" descr="Books with solid fill">
            <a:extLst>
              <a:ext uri="{FF2B5EF4-FFF2-40B4-BE49-F238E27FC236}">
                <a16:creationId xmlns:a16="http://schemas.microsoft.com/office/drawing/2014/main" xmlns="" id="{57E55923-F3DB-4F42-9269-65B619B5085E}"/>
              </a:ext>
            </a:extLst>
          </p:cNvPr>
          <p:cNvPicPr>
            <a:picLocks noChangeAspect="1"/>
          </p:cNvPicPr>
          <p:nvPr/>
        </p:nvPicPr>
        <p:blipFill>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3143796" y="-12340"/>
            <a:ext cx="769441" cy="769441"/>
          </a:xfrm>
          <a:prstGeom prst="rect">
            <a:avLst/>
          </a:prstGeom>
          <a:effectLst>
            <a:outerShdw blurRad="482600" sx="102000" sy="102000" algn="ctr" rotWithShape="0">
              <a:prstClr val="black">
                <a:alpha val="32000"/>
              </a:prstClr>
            </a:outerShdw>
          </a:effectLst>
        </p:spPr>
      </p:pic>
      <p:sp>
        <p:nvSpPr>
          <p:cNvPr id="3" name="TextBox 2">
            <a:extLst>
              <a:ext uri="{FF2B5EF4-FFF2-40B4-BE49-F238E27FC236}">
                <a16:creationId xmlns:a16="http://schemas.microsoft.com/office/drawing/2014/main" xmlns="" id="{A6ADA844-9CAF-4B44-B20B-A565D0D08F20}"/>
              </a:ext>
            </a:extLst>
          </p:cNvPr>
          <p:cNvSpPr txBox="1"/>
          <p:nvPr/>
        </p:nvSpPr>
        <p:spPr>
          <a:xfrm>
            <a:off x="403123" y="939718"/>
            <a:ext cx="11100620" cy="6106543"/>
          </a:xfrm>
          <a:prstGeom prst="rect">
            <a:avLst/>
          </a:prstGeom>
          <a:noFill/>
        </p:spPr>
        <p:txBody>
          <a:bodyPr wrap="square" rtlCol="0">
            <a:spAutoFit/>
          </a:bodyPr>
          <a:lstStyle/>
          <a:p>
            <a:pPr marL="342900" marR="0" lvl="0" indent="-342900" algn="just">
              <a:lnSpc>
                <a:spcPct val="107000"/>
              </a:lnSpc>
              <a:spcBef>
                <a:spcPts val="0"/>
              </a:spcBef>
              <a:spcAft>
                <a:spcPts val="0"/>
              </a:spcAft>
              <a:buFont typeface="Wingdings" panose="05000000000000000000" pitchFamily="2" charset="2"/>
              <a:buChar char=""/>
            </a:pPr>
            <a:r>
              <a:rPr lang="en-IN" sz="15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"Real-time Blood Flow Monitoring using Smart Sensing System" by K. </a:t>
            </a:r>
            <a:r>
              <a:rPr lang="en-IN" sz="15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Karunanithi</a:t>
            </a:r>
            <a:r>
              <a:rPr lang="en-IN" sz="15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S. Kannan, published in Procedia Computer Science in 2015, presents a system for monitoring blood flow using a smart sensing device that measures the pulse wave velocity and blood volume changes. The authors use a combination of photoplethysmography (PPG) and impedance plethysmography (IPG) to measure blood flow in real-time.</a:t>
            </a:r>
          </a:p>
          <a:p>
            <a:pPr marL="342900" marR="0" lvl="0" indent="-342900" algn="just">
              <a:lnSpc>
                <a:spcPct val="107000"/>
              </a:lnSpc>
              <a:spcBef>
                <a:spcPts val="0"/>
              </a:spcBef>
              <a:spcAft>
                <a:spcPts val="0"/>
              </a:spcAft>
              <a:buFont typeface="Wingdings" panose="05000000000000000000" pitchFamily="2" charset="2"/>
              <a:buChar char=""/>
            </a:pP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5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"Continuous Non-invasive Blood Pressure and Blood Flow Monitoring using a Wearable Sensor" by Y. Wang et al., published in IEEE Journal of Biomedical and Health Informatics in 2016, describes a wearable sensor that can measure blood flow velocity and blood pressure non-invasively. The authors use a combination of PPG and </a:t>
            </a:r>
            <a:r>
              <a:rPr lang="en-IN" sz="15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accelerometry</a:t>
            </a:r>
            <a:r>
              <a:rPr lang="en-IN" sz="15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detect blood flow and motion artifacts, and a machine learning algorithm to estimate blood pressure.</a:t>
            </a:r>
          </a:p>
          <a:p>
            <a:pPr marL="342900" marR="0" lvl="0" indent="-342900" algn="just">
              <a:lnSpc>
                <a:spcPct val="107000"/>
              </a:lnSpc>
              <a:spcBef>
                <a:spcPts val="0"/>
              </a:spcBef>
              <a:spcAft>
                <a:spcPts val="0"/>
              </a:spcAft>
              <a:buFont typeface="Wingdings" panose="05000000000000000000" pitchFamily="2" charset="2"/>
              <a:buChar char=""/>
            </a:pP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5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Wearable Sensor System for Real-Time Blood Flow Monitoring" by S. Lee et al., published in Sensors in 2020, presents a wearable sensor system that uses an accelerometer and a photoplethysmography sensor to measure blood flow and blood pressure non-invasively. The authors use a deep learning algorithm to predict blood flow and blood pressure based on the sensor data.</a:t>
            </a:r>
          </a:p>
          <a:p>
            <a:pPr marL="342900" marR="0" lvl="0" indent="-342900" algn="just">
              <a:lnSpc>
                <a:spcPct val="107000"/>
              </a:lnSpc>
              <a:spcBef>
                <a:spcPts val="0"/>
              </a:spcBef>
              <a:spcAft>
                <a:spcPts val="0"/>
              </a:spcAft>
              <a:buFont typeface="Wingdings" panose="05000000000000000000" pitchFamily="2" charset="2"/>
              <a:buChar char=""/>
            </a:pP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5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"Smartphone-based Blood Flow Monitoring System for Remote Patient Monitoring" by J. Kim et al., published in Journal of Medical Systems in 2021, describes a smartphone-based blood flow monitoring system that uses a smartphone camera and a finger sensor to measure blood flow and oxygen saturation. The authors use a machine learning algorithm to predict blood flow and oxygen saturation based on the sensor data.</a:t>
            </a:r>
          </a:p>
          <a:p>
            <a:pPr marL="342900" marR="0" lvl="0" indent="-342900" algn="just">
              <a:lnSpc>
                <a:spcPct val="107000"/>
              </a:lnSpc>
              <a:spcBef>
                <a:spcPts val="0"/>
              </a:spcBef>
              <a:spcAft>
                <a:spcPts val="0"/>
              </a:spcAft>
              <a:buFont typeface="Wingdings" panose="05000000000000000000" pitchFamily="2" charset="2"/>
              <a:buChar char=""/>
            </a:pP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IN" sz="15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"Wearable Sensor System for Monitoring Peripheral Blood Flow" by M. Rahman et al., published in Sensors in 2021, presents a wearable sensor system that uses an array of PPG sensors to measure blood flow non-invasively. The authors use a machine learning algorithm to predict blood flow based on the sensor data and demonstrate the feasibility of the system for monitoring peripheral blood flow in different body positions.</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500" dirty="0">
              <a:solidFill>
                <a:schemeClr val="bg1"/>
              </a:solidFill>
            </a:endParaRPr>
          </a:p>
        </p:txBody>
      </p:sp>
    </p:spTree>
    <p:extLst>
      <p:ext uri="{BB962C8B-B14F-4D97-AF65-F5344CB8AC3E}">
        <p14:creationId xmlns:p14="http://schemas.microsoft.com/office/powerpoint/2010/main" xmlns="" val="322079100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D6461A6D-6E5C-418C-AF2B-341CD4BDE785}"/>
              </a:ext>
            </a:extLst>
          </p:cNvPr>
          <p:cNvSpPr/>
          <p:nvPr/>
        </p:nvSpPr>
        <p:spPr>
          <a:xfrm>
            <a:off x="3136490" y="681037"/>
            <a:ext cx="5635437" cy="52902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73804611-CB92-44B0-B7F8-9679CEA62E7D}"/>
              </a:ext>
            </a:extLst>
          </p:cNvPr>
          <p:cNvSpPr txBox="1"/>
          <p:nvPr/>
        </p:nvSpPr>
        <p:spPr>
          <a:xfrm>
            <a:off x="3066812" y="3208470"/>
            <a:ext cx="6058376" cy="830997"/>
          </a:xfrm>
          <a:prstGeom prst="rect">
            <a:avLst/>
          </a:prstGeom>
          <a:noFill/>
        </p:spPr>
        <p:txBody>
          <a:bodyPr wrap="square" rtlCol="0">
            <a:spAutoFit/>
          </a:bodyPr>
          <a:lstStyle/>
          <a:p>
            <a:pPr algn="ctr"/>
            <a:r>
              <a:rPr lang="en-US" sz="4800" dirty="0">
                <a:solidFill>
                  <a:schemeClr val="bg1"/>
                </a:solidFill>
              </a:rPr>
              <a:t>Problem statement</a:t>
            </a:r>
          </a:p>
        </p:txBody>
      </p:sp>
      <p:pic>
        <p:nvPicPr>
          <p:cNvPr id="3" name="Graphic 2" descr="Classroom with solid fill">
            <a:extLst>
              <a:ext uri="{FF2B5EF4-FFF2-40B4-BE49-F238E27FC236}">
                <a16:creationId xmlns:a16="http://schemas.microsoft.com/office/drawing/2014/main" xmlns="" id="{F1EC2DCA-A33C-44B9-BA90-A85A761B1C1C}"/>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4877111" y="1054276"/>
            <a:ext cx="2154194" cy="21541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xmlns="" val="214000288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1823418" y="1175550"/>
            <a:ext cx="8009230" cy="769441"/>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4400" dirty="0">
                <a:solidFill>
                  <a:schemeClr val="bg1"/>
                </a:solidFill>
              </a:rPr>
              <a:t>Problem statement</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561703" y="2014927"/>
            <a:ext cx="5682343" cy="4693593"/>
          </a:xfrm>
          <a:prstGeom prst="rect">
            <a:avLst/>
          </a:prstGeom>
          <a:noFill/>
        </p:spPr>
        <p:txBody>
          <a:bodyPr wrap="square" rtlCol="0">
            <a:spAutoFit/>
          </a:bodyPr>
          <a:lstStyle/>
          <a:p>
            <a:pPr algn="just"/>
            <a:r>
              <a:rPr lang="en-US" sz="2300" dirty="0">
                <a:solidFill>
                  <a:schemeClr val="bg1"/>
                </a:solidFill>
              </a:rPr>
              <a:t>Frequent measurement and study of changes in blood flow could be used to improve the ability of health care providers to diagnose and treat patients with vascular conditions, such as those associated with diabetes and high blood pressure. Blood flow can be used to determine the tissue health. If we notice that blood flow is increased then there of chances of infection or inflammation and the flow is decreased then there might be chances of heart attack or low blood pressure. If there is less blood flow to the organs then diseases are inevitable.</a:t>
            </a:r>
            <a:endParaRPr lang="en-IN" sz="2300" dirty="0">
              <a:solidFill>
                <a:schemeClr val="bg1"/>
              </a:solidFill>
              <a:latin typeface="Arial" panose="020B0604020202020204" pitchFamily="34" charset="0"/>
              <a:cs typeface="Arial" panose="020B0604020202020204" pitchFamily="34" charset="0"/>
            </a:endParaRPr>
          </a:p>
        </p:txBody>
      </p:sp>
      <p:pic>
        <p:nvPicPr>
          <p:cNvPr id="12" name="Graphic 11" descr="Classroom with solid fill">
            <a:extLst>
              <a:ext uri="{FF2B5EF4-FFF2-40B4-BE49-F238E27FC236}">
                <a16:creationId xmlns:a16="http://schemas.microsoft.com/office/drawing/2014/main" xmlns="" id="{2F3639FA-C772-405D-B911-46E17234FB41}"/>
              </a:ext>
            </a:extLst>
          </p:cNvPr>
          <p:cNvPicPr>
            <a:picLocks noChangeAspect="1"/>
          </p:cNvPicPr>
          <p:nvPr/>
        </p:nvPicPr>
        <p:blipFill>
          <a:blip r:embed="rId8">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212079" y="17567"/>
            <a:ext cx="1231909" cy="1231909"/>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xmlns="" id="{F29735FB-E720-4733-AB1D-428B2322E0D9}"/>
              </a:ext>
            </a:extLst>
          </p:cNvPr>
          <p:cNvPicPr>
            <a:picLocks noChangeAspect="1"/>
          </p:cNvPicPr>
          <p:nvPr/>
        </p:nvPicPr>
        <p:blipFill>
          <a:blip r:embed="rId10"/>
          <a:stretch>
            <a:fillRect/>
          </a:stretch>
        </p:blipFill>
        <p:spPr>
          <a:xfrm>
            <a:off x="6703465" y="2174668"/>
            <a:ext cx="5117041" cy="3634489"/>
          </a:xfrm>
          <a:prstGeom prst="rect">
            <a:avLst/>
          </a:prstGeom>
          <a:ln>
            <a:noFill/>
          </a:ln>
          <a:effectLst>
            <a:outerShdw blurRad="304800" dist="38100" dir="5400000" algn="t" rotWithShape="0">
              <a:prstClr val="black">
                <a:alpha val="37000"/>
              </a:prstClr>
            </a:outerShdw>
          </a:effectLst>
        </p:spPr>
      </p:pic>
    </p:spTree>
    <p:extLst>
      <p:ext uri="{BB962C8B-B14F-4D97-AF65-F5344CB8AC3E}">
        <p14:creationId xmlns:p14="http://schemas.microsoft.com/office/powerpoint/2010/main" xmlns="" val="11475256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D6461A6D-6E5C-418C-AF2B-341CD4BDE785}"/>
              </a:ext>
            </a:extLst>
          </p:cNvPr>
          <p:cNvSpPr/>
          <p:nvPr/>
        </p:nvSpPr>
        <p:spPr>
          <a:xfrm>
            <a:off x="3136490" y="681037"/>
            <a:ext cx="5635437" cy="52902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73804611-CB92-44B0-B7F8-9679CEA62E7D}"/>
              </a:ext>
            </a:extLst>
          </p:cNvPr>
          <p:cNvSpPr txBox="1"/>
          <p:nvPr/>
        </p:nvSpPr>
        <p:spPr>
          <a:xfrm>
            <a:off x="2806152" y="3429000"/>
            <a:ext cx="6579696" cy="584775"/>
          </a:xfrm>
          <a:prstGeom prst="rect">
            <a:avLst/>
          </a:prstGeom>
          <a:noFill/>
        </p:spPr>
        <p:txBody>
          <a:bodyPr wrap="square" rtlCol="0">
            <a:spAutoFit/>
          </a:bodyPr>
          <a:lstStyle/>
          <a:p>
            <a:pPr algn="ctr"/>
            <a:r>
              <a:rPr lang="en-US" sz="3200" dirty="0">
                <a:solidFill>
                  <a:schemeClr val="bg1"/>
                </a:solidFill>
              </a:rPr>
              <a:t>Scope Of Problem Statement</a:t>
            </a:r>
          </a:p>
        </p:txBody>
      </p:sp>
      <p:pic>
        <p:nvPicPr>
          <p:cNvPr id="3" name="Graphic 2" descr="Classroom with solid fill">
            <a:extLst>
              <a:ext uri="{FF2B5EF4-FFF2-40B4-BE49-F238E27FC236}">
                <a16:creationId xmlns:a16="http://schemas.microsoft.com/office/drawing/2014/main" xmlns="" id="{F1EC2DCA-A33C-44B9-BA90-A85A761B1C1C}"/>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4877111" y="1054276"/>
            <a:ext cx="2154194" cy="21541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xmlns="" val="112744229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1975287" y="649155"/>
            <a:ext cx="8009230" cy="523220"/>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2800" dirty="0">
                <a:solidFill>
                  <a:schemeClr val="bg1"/>
                </a:solidFill>
              </a:rPr>
              <a:t>Scope Of Problem Statement</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640296" y="1115496"/>
            <a:ext cx="11246904" cy="559813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1. </a:t>
            </a:r>
            <a:r>
              <a:rPr lang="en-US" sz="1200" b="1" dirty="0" smtClean="0">
                <a:solidFill>
                  <a:schemeClr val="bg1"/>
                </a:solidFill>
                <a:latin typeface="Arial" panose="020B0604020202020204" pitchFamily="34" charset="0"/>
                <a:cs typeface="Arial" panose="020B0604020202020204" pitchFamily="34" charset="0"/>
              </a:rPr>
              <a:t>Data </a:t>
            </a:r>
            <a:r>
              <a:rPr lang="en-US" sz="1200" b="1" dirty="0" smtClean="0">
                <a:solidFill>
                  <a:schemeClr val="bg1"/>
                </a:solidFill>
                <a:latin typeface="Arial" panose="020B0604020202020204" pitchFamily="34" charset="0"/>
                <a:cs typeface="Arial" panose="020B0604020202020204" pitchFamily="34" charset="0"/>
              </a:rPr>
              <a:t>Collection and Preprocessing</a:t>
            </a:r>
            <a:r>
              <a:rPr lang="en-US" sz="1200" b="1" dirty="0" smtClean="0">
                <a:solidFill>
                  <a:schemeClr val="bg1"/>
                </a:solidFill>
                <a:latin typeface="Arial" panose="020B0604020202020204" pitchFamily="34" charset="0"/>
                <a:cs typeface="Arial" panose="020B0604020202020204" pitchFamily="34" charset="0"/>
              </a:rPr>
              <a:t>:</a:t>
            </a:r>
            <a:endParaRPr lang="en-US" sz="1200" b="1"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Gather a diverse range of sensory data sources, including Doppler ultrasound readings, pressure measurements, and other vascular signals.</a:t>
            </a: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Implement data preprocessing techniques to clean, normalize, and standardize the collected data.</a:t>
            </a: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Address missing values, outliers, and noise to ensure the data's quality and reliability.</a:t>
            </a:r>
          </a:p>
          <a:p>
            <a:pPr marL="285750" indent="-285750" algn="just">
              <a:lnSpc>
                <a:spcPct val="150000"/>
              </a:lnSpc>
              <a:buFont typeface="Wingdings" panose="05000000000000000000" pitchFamily="2" charset="2"/>
              <a:buChar char="v"/>
            </a:pPr>
            <a:endParaRPr lang="en-US" sz="1200" b="1"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2. </a:t>
            </a:r>
            <a:r>
              <a:rPr lang="en-US" sz="1200" b="1" dirty="0" smtClean="0">
                <a:solidFill>
                  <a:schemeClr val="bg1"/>
                </a:solidFill>
                <a:latin typeface="Arial" panose="020B0604020202020204" pitchFamily="34" charset="0"/>
                <a:cs typeface="Arial" panose="020B0604020202020204" pitchFamily="34" charset="0"/>
              </a:rPr>
              <a:t>Feature </a:t>
            </a:r>
            <a:r>
              <a:rPr lang="en-US" sz="1200" b="1" dirty="0" smtClean="0">
                <a:solidFill>
                  <a:schemeClr val="bg1"/>
                </a:solidFill>
                <a:latin typeface="Arial" panose="020B0604020202020204" pitchFamily="34" charset="0"/>
                <a:cs typeface="Arial" panose="020B0604020202020204" pitchFamily="34" charset="0"/>
              </a:rPr>
              <a:t>Extraction and Engineering</a:t>
            </a:r>
            <a:r>
              <a:rPr lang="en-US" sz="1200" b="1" dirty="0" smtClean="0">
                <a:solidFill>
                  <a:schemeClr val="bg1"/>
                </a:solidFill>
                <a:latin typeface="Arial" panose="020B0604020202020204" pitchFamily="34" charset="0"/>
                <a:cs typeface="Arial" panose="020B0604020202020204" pitchFamily="34" charset="0"/>
              </a:rPr>
              <a:t>:</a:t>
            </a:r>
            <a:endParaRPr lang="en-US" sz="1200" b="1"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Identify key features relevant to blood flow patterns and vascular health.</a:t>
            </a: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Utilize signal processing techniques to extract meaningful attributes from the sensory data.</a:t>
            </a: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Explore advanced feature engineering methods to capture intricate flow characteristics.</a:t>
            </a:r>
          </a:p>
          <a:p>
            <a:pPr marL="285750" indent="-285750" algn="just">
              <a:lnSpc>
                <a:spcPct val="150000"/>
              </a:lnSpc>
              <a:buFont typeface="Wingdings" panose="05000000000000000000" pitchFamily="2" charset="2"/>
              <a:buChar char="v"/>
            </a:pPr>
            <a:endParaRPr lang="en-US" sz="1200" b="1"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3. </a:t>
            </a:r>
            <a:r>
              <a:rPr lang="en-US" sz="1200" b="1" dirty="0" smtClean="0">
                <a:solidFill>
                  <a:schemeClr val="bg1"/>
                </a:solidFill>
                <a:latin typeface="Arial" panose="020B0604020202020204" pitchFamily="34" charset="0"/>
                <a:cs typeface="Arial" panose="020B0604020202020204" pitchFamily="34" charset="0"/>
              </a:rPr>
              <a:t>Algorithm </a:t>
            </a:r>
            <a:r>
              <a:rPr lang="en-US" sz="1200" b="1" dirty="0" smtClean="0">
                <a:solidFill>
                  <a:schemeClr val="bg1"/>
                </a:solidFill>
                <a:latin typeface="Arial" panose="020B0604020202020204" pitchFamily="34" charset="0"/>
                <a:cs typeface="Arial" panose="020B0604020202020204" pitchFamily="34" charset="0"/>
              </a:rPr>
              <a:t>Selection and Development</a:t>
            </a:r>
            <a:r>
              <a:rPr lang="en-US" sz="1200" b="1" dirty="0" smtClean="0">
                <a:solidFill>
                  <a:schemeClr val="bg1"/>
                </a:solidFill>
                <a:latin typeface="Arial" panose="020B0604020202020204" pitchFamily="34" charset="0"/>
                <a:cs typeface="Arial" panose="020B0604020202020204" pitchFamily="34" charset="0"/>
              </a:rPr>
              <a:t>:</a:t>
            </a:r>
            <a:endParaRPr lang="en-US" sz="1200" b="1"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Evaluate various machine learning algorithms suitable for blood flow analysis, including Random Forest, Support Vector Machines, and neural networks.</a:t>
            </a: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Develop predictive models capable of learning patterns from the extracted features.</a:t>
            </a: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Implement an ensemble of algorithms to enhance accuracy and robustness.</a:t>
            </a:r>
          </a:p>
          <a:p>
            <a:pPr marL="285750" indent="-285750" algn="just">
              <a:lnSpc>
                <a:spcPct val="150000"/>
              </a:lnSpc>
              <a:buFont typeface="Wingdings" panose="05000000000000000000" pitchFamily="2" charset="2"/>
              <a:buChar char="v"/>
            </a:pPr>
            <a:endParaRPr lang="en-US" sz="1200" b="1"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4. </a:t>
            </a:r>
            <a:r>
              <a:rPr lang="en-US" sz="1200" b="1" dirty="0" smtClean="0">
                <a:solidFill>
                  <a:schemeClr val="bg1"/>
                </a:solidFill>
                <a:latin typeface="Arial" panose="020B0604020202020204" pitchFamily="34" charset="0"/>
                <a:cs typeface="Arial" panose="020B0604020202020204" pitchFamily="34" charset="0"/>
              </a:rPr>
              <a:t>Anomaly </a:t>
            </a:r>
            <a:r>
              <a:rPr lang="en-US" sz="1200" b="1" dirty="0" smtClean="0">
                <a:solidFill>
                  <a:schemeClr val="bg1"/>
                </a:solidFill>
                <a:latin typeface="Arial" panose="020B0604020202020204" pitchFamily="34" charset="0"/>
                <a:cs typeface="Arial" panose="020B0604020202020204" pitchFamily="34" charset="0"/>
              </a:rPr>
              <a:t>Detection and Classification</a:t>
            </a:r>
            <a:r>
              <a:rPr lang="en-US" sz="1200" b="1" dirty="0" smtClean="0">
                <a:solidFill>
                  <a:schemeClr val="bg1"/>
                </a:solidFill>
                <a:latin typeface="Arial" panose="020B0604020202020204" pitchFamily="34" charset="0"/>
                <a:cs typeface="Arial" panose="020B0604020202020204" pitchFamily="34" charset="0"/>
              </a:rPr>
              <a:t>:</a:t>
            </a:r>
            <a:endParaRPr lang="en-US" sz="1200" b="1"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Train models to distinguish between normal and abnormal blood flow patterns.</a:t>
            </a: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Implement anomaly detection mechanisms to identify flow irregularities.</a:t>
            </a:r>
          </a:p>
          <a:p>
            <a:pPr marL="285750"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Classify different types of vascular conditions based on the sensory data.</a:t>
            </a:r>
            <a:endParaRPr lang="en-US" sz="1200" b="1" dirty="0" smtClean="0">
              <a:solidFill>
                <a:schemeClr val="bg1"/>
              </a:solidFill>
              <a:latin typeface="Arial" panose="020B0604020202020204" pitchFamily="34" charset="0"/>
              <a:cs typeface="Arial" panose="020B0604020202020204" pitchFamily="34" charset="0"/>
            </a:endParaRPr>
          </a:p>
        </p:txBody>
      </p:sp>
      <p:pic>
        <p:nvPicPr>
          <p:cNvPr id="12" name="Graphic 11" descr="Classroom with solid fill">
            <a:extLst>
              <a:ext uri="{FF2B5EF4-FFF2-40B4-BE49-F238E27FC236}">
                <a16:creationId xmlns:a16="http://schemas.microsoft.com/office/drawing/2014/main" xmlns="" id="{2F3639FA-C772-405D-B911-46E17234FB41}"/>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391037" y="0"/>
            <a:ext cx="739590" cy="7395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xmlns="" val="211220552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2091384" y="650285"/>
            <a:ext cx="8009230" cy="523220"/>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2800" dirty="0">
                <a:solidFill>
                  <a:schemeClr val="bg1"/>
                </a:solidFill>
              </a:rPr>
              <a:t>Scope Of Problem Statement</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442127" y="1262810"/>
            <a:ext cx="11585749" cy="5321137"/>
          </a:xfrm>
          <a:prstGeom prst="rect">
            <a:avLst/>
          </a:prstGeom>
          <a:noFill/>
        </p:spPr>
        <p:txBody>
          <a:bodyPr wrap="square" rtlCol="0">
            <a:spAutoFit/>
          </a:bodyPr>
          <a:lstStyle/>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5. </a:t>
            </a:r>
            <a:r>
              <a:rPr lang="en-US" sz="1200" b="1" dirty="0" smtClean="0">
                <a:solidFill>
                  <a:schemeClr val="bg1"/>
                </a:solidFill>
                <a:latin typeface="Arial" panose="020B0604020202020204" pitchFamily="34" charset="0"/>
                <a:cs typeface="Arial" panose="020B0604020202020204" pitchFamily="34" charset="0"/>
              </a:rPr>
              <a:t>Real-time </a:t>
            </a:r>
            <a:r>
              <a:rPr lang="en-US" sz="1200" b="1" dirty="0" smtClean="0">
                <a:solidFill>
                  <a:schemeClr val="bg1"/>
                </a:solidFill>
                <a:latin typeface="Arial" panose="020B0604020202020204" pitchFamily="34" charset="0"/>
                <a:cs typeface="Arial" panose="020B0604020202020204" pitchFamily="34" charset="0"/>
              </a:rPr>
              <a:t>Monitoring and Visualization</a:t>
            </a:r>
            <a:r>
              <a:rPr lang="en-US" sz="1200" b="1" dirty="0" smtClean="0">
                <a:solidFill>
                  <a:schemeClr val="bg1"/>
                </a:solidFill>
                <a:latin typeface="Arial" panose="020B0604020202020204" pitchFamily="34" charset="0"/>
                <a:cs typeface="Arial" panose="020B0604020202020204" pitchFamily="34" charset="0"/>
              </a:rPr>
              <a:t>:</a:t>
            </a:r>
            <a:endParaRPr lang="en-US" sz="1200" b="1" dirty="0" smtClean="0">
              <a:solidFill>
                <a:schemeClr val="bg1"/>
              </a:solidFill>
              <a:latin typeface="Arial" panose="020B0604020202020204" pitchFamily="34" charset="0"/>
              <a:cs typeface="Arial" panose="020B0604020202020204" pitchFamily="34" charset="0"/>
            </a:endParaRP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Design a real-time monitoring system capable of processing and analyzing sensory data streams.</a:t>
            </a: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Develop interactive dashboards and visualizations for healthcare professionals to monitor blood flow patterns.</a:t>
            </a: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Incorporate real-time alerts for rapid response to critical flow anomalies.</a:t>
            </a:r>
          </a:p>
          <a:p>
            <a:pPr marL="742950" lvl="1" indent="-285750" algn="just">
              <a:lnSpc>
                <a:spcPct val="150000"/>
              </a:lnSpc>
              <a:buFont typeface="Wingdings" panose="05000000000000000000" pitchFamily="2" charset="2"/>
              <a:buChar char="v"/>
            </a:pPr>
            <a:endParaRPr lang="en-US" sz="1200" b="1" dirty="0" smtClean="0">
              <a:solidFill>
                <a:schemeClr val="bg1"/>
              </a:solidFill>
              <a:latin typeface="Arial" panose="020B0604020202020204" pitchFamily="34" charset="0"/>
              <a:cs typeface="Arial" panose="020B0604020202020204" pitchFamily="34" charset="0"/>
            </a:endParaRP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6. </a:t>
            </a:r>
            <a:r>
              <a:rPr lang="en-US" sz="1200" b="1" dirty="0" smtClean="0">
                <a:solidFill>
                  <a:schemeClr val="bg1"/>
                </a:solidFill>
                <a:latin typeface="Arial" panose="020B0604020202020204" pitchFamily="34" charset="0"/>
                <a:cs typeface="Arial" panose="020B0604020202020204" pitchFamily="34" charset="0"/>
              </a:rPr>
              <a:t>Performance </a:t>
            </a:r>
            <a:r>
              <a:rPr lang="en-US" sz="1200" b="1" dirty="0" smtClean="0">
                <a:solidFill>
                  <a:schemeClr val="bg1"/>
                </a:solidFill>
                <a:latin typeface="Arial" panose="020B0604020202020204" pitchFamily="34" charset="0"/>
                <a:cs typeface="Arial" panose="020B0604020202020204" pitchFamily="34" charset="0"/>
              </a:rPr>
              <a:t>Evaluation and Validation</a:t>
            </a:r>
            <a:r>
              <a:rPr lang="en-US" sz="1200" b="1" dirty="0" smtClean="0">
                <a:solidFill>
                  <a:schemeClr val="bg1"/>
                </a:solidFill>
                <a:latin typeface="Arial" panose="020B0604020202020204" pitchFamily="34" charset="0"/>
                <a:cs typeface="Arial" panose="020B0604020202020204" pitchFamily="34" charset="0"/>
              </a:rPr>
              <a:t>:</a:t>
            </a:r>
            <a:endParaRPr lang="en-US" sz="1200" b="1" dirty="0" smtClean="0">
              <a:solidFill>
                <a:schemeClr val="bg1"/>
              </a:solidFill>
              <a:latin typeface="Arial" panose="020B0604020202020204" pitchFamily="34" charset="0"/>
              <a:cs typeface="Arial" panose="020B0604020202020204" pitchFamily="34" charset="0"/>
            </a:endParaRP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Define appropriate performance metrics to assess the accuracy and reliability of the developed models.</a:t>
            </a: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Conduct thorough cross-validation to validate the models' generalization capabilities.</a:t>
            </a: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Fine-tune </a:t>
            </a:r>
            <a:r>
              <a:rPr lang="en-US" sz="1200" b="1" dirty="0" err="1" smtClean="0">
                <a:solidFill>
                  <a:schemeClr val="bg1"/>
                </a:solidFill>
                <a:latin typeface="Arial" panose="020B0604020202020204" pitchFamily="34" charset="0"/>
                <a:cs typeface="Arial" panose="020B0604020202020204" pitchFamily="34" charset="0"/>
              </a:rPr>
              <a:t>hyperparameters</a:t>
            </a:r>
            <a:r>
              <a:rPr lang="en-US" sz="1200" b="1" dirty="0" smtClean="0">
                <a:solidFill>
                  <a:schemeClr val="bg1"/>
                </a:solidFill>
                <a:latin typeface="Arial" panose="020B0604020202020204" pitchFamily="34" charset="0"/>
                <a:cs typeface="Arial" panose="020B0604020202020204" pitchFamily="34" charset="0"/>
              </a:rPr>
              <a:t> to optimize model performance and avoid </a:t>
            </a:r>
            <a:r>
              <a:rPr lang="en-US" sz="1200" b="1" dirty="0" err="1" smtClean="0">
                <a:solidFill>
                  <a:schemeClr val="bg1"/>
                </a:solidFill>
                <a:latin typeface="Arial" panose="020B0604020202020204" pitchFamily="34" charset="0"/>
                <a:cs typeface="Arial" panose="020B0604020202020204" pitchFamily="34" charset="0"/>
              </a:rPr>
              <a:t>overfitting</a:t>
            </a:r>
            <a:r>
              <a:rPr lang="en-US" sz="1200" b="1" dirty="0" smtClean="0">
                <a:solidFill>
                  <a:schemeClr val="bg1"/>
                </a:solidFill>
                <a:latin typeface="Arial" panose="020B0604020202020204" pitchFamily="34" charset="0"/>
                <a:cs typeface="Arial" panose="020B0604020202020204" pitchFamily="34" charset="0"/>
              </a:rPr>
              <a:t>.</a:t>
            </a:r>
          </a:p>
          <a:p>
            <a:pPr marL="742950" lvl="1" indent="-285750" algn="just">
              <a:lnSpc>
                <a:spcPct val="150000"/>
              </a:lnSpc>
              <a:buFont typeface="Wingdings" panose="05000000000000000000" pitchFamily="2" charset="2"/>
              <a:buChar char="v"/>
            </a:pPr>
            <a:endParaRPr lang="en-US" sz="1200" b="1" dirty="0" smtClean="0">
              <a:solidFill>
                <a:schemeClr val="bg1"/>
              </a:solidFill>
              <a:latin typeface="Arial" panose="020B0604020202020204" pitchFamily="34" charset="0"/>
              <a:cs typeface="Arial" panose="020B0604020202020204" pitchFamily="34" charset="0"/>
            </a:endParaRP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7. </a:t>
            </a:r>
            <a:r>
              <a:rPr lang="en-US" sz="1200" b="1" dirty="0" smtClean="0">
                <a:solidFill>
                  <a:schemeClr val="bg1"/>
                </a:solidFill>
                <a:latin typeface="Arial" panose="020B0604020202020204" pitchFamily="34" charset="0"/>
                <a:cs typeface="Arial" panose="020B0604020202020204" pitchFamily="34" charset="0"/>
              </a:rPr>
              <a:t>Clinical </a:t>
            </a:r>
            <a:r>
              <a:rPr lang="en-US" sz="1200" b="1" dirty="0" smtClean="0">
                <a:solidFill>
                  <a:schemeClr val="bg1"/>
                </a:solidFill>
                <a:latin typeface="Arial" panose="020B0604020202020204" pitchFamily="34" charset="0"/>
                <a:cs typeface="Arial" panose="020B0604020202020204" pitchFamily="34" charset="0"/>
              </a:rPr>
              <a:t>Integration and Interpretability</a:t>
            </a:r>
            <a:r>
              <a:rPr lang="en-US" sz="1200" b="1" dirty="0" smtClean="0">
                <a:solidFill>
                  <a:schemeClr val="bg1"/>
                </a:solidFill>
                <a:latin typeface="Arial" panose="020B0604020202020204" pitchFamily="34" charset="0"/>
                <a:cs typeface="Arial" panose="020B0604020202020204" pitchFamily="34" charset="0"/>
              </a:rPr>
              <a:t>:</a:t>
            </a:r>
            <a:endParaRPr lang="en-US" sz="1200" b="1" dirty="0" smtClean="0">
              <a:solidFill>
                <a:schemeClr val="bg1"/>
              </a:solidFill>
              <a:latin typeface="Arial" panose="020B0604020202020204" pitchFamily="34" charset="0"/>
              <a:cs typeface="Arial" panose="020B0604020202020204" pitchFamily="34" charset="0"/>
            </a:endParaRP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Collaborate with medical experts to ensure the system's relevance to clinical contexts.</a:t>
            </a: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Generate interpretable feature importance rankings and visual explanations for model predictions.</a:t>
            </a: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Facilitate easy integration of the system into existing clinical workflows.</a:t>
            </a:r>
          </a:p>
          <a:p>
            <a:pPr marL="742950" lvl="1" indent="-285750" algn="just">
              <a:lnSpc>
                <a:spcPct val="150000"/>
              </a:lnSpc>
              <a:buFont typeface="Wingdings" panose="05000000000000000000" pitchFamily="2" charset="2"/>
              <a:buChar char="v"/>
            </a:pPr>
            <a:endParaRPr lang="en-US" sz="1200" b="1" dirty="0" smtClean="0">
              <a:solidFill>
                <a:schemeClr val="bg1"/>
              </a:solidFill>
              <a:latin typeface="Arial" panose="020B0604020202020204" pitchFamily="34" charset="0"/>
              <a:cs typeface="Arial" panose="020B0604020202020204" pitchFamily="34" charset="0"/>
            </a:endParaRP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8. </a:t>
            </a:r>
            <a:r>
              <a:rPr lang="en-US" sz="1200" b="1" dirty="0" smtClean="0">
                <a:solidFill>
                  <a:schemeClr val="bg1"/>
                </a:solidFill>
                <a:latin typeface="Arial" panose="020B0604020202020204" pitchFamily="34" charset="0"/>
                <a:cs typeface="Arial" panose="020B0604020202020204" pitchFamily="34" charset="0"/>
              </a:rPr>
              <a:t>Continuous </a:t>
            </a:r>
            <a:r>
              <a:rPr lang="en-US" sz="1200" b="1" dirty="0" smtClean="0">
                <a:solidFill>
                  <a:schemeClr val="bg1"/>
                </a:solidFill>
                <a:latin typeface="Arial" panose="020B0604020202020204" pitchFamily="34" charset="0"/>
                <a:cs typeface="Arial" panose="020B0604020202020204" pitchFamily="34" charset="0"/>
              </a:rPr>
              <a:t>Improvement and Adaptation</a:t>
            </a:r>
            <a:r>
              <a:rPr lang="en-US" sz="1200" b="1" dirty="0" smtClean="0">
                <a:solidFill>
                  <a:schemeClr val="bg1"/>
                </a:solidFill>
                <a:latin typeface="Arial" panose="020B0604020202020204" pitchFamily="34" charset="0"/>
                <a:cs typeface="Arial" panose="020B0604020202020204" pitchFamily="34" charset="0"/>
              </a:rPr>
              <a:t>:</a:t>
            </a:r>
            <a:endParaRPr lang="en-US" sz="1200" b="1" dirty="0" smtClean="0">
              <a:solidFill>
                <a:schemeClr val="bg1"/>
              </a:solidFill>
              <a:latin typeface="Arial" panose="020B0604020202020204" pitchFamily="34" charset="0"/>
              <a:cs typeface="Arial" panose="020B0604020202020204" pitchFamily="34" charset="0"/>
            </a:endParaRP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Establish a feedback loop with healthcare practitioners to gather insights and refine the system's performance.</a:t>
            </a: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Implement mechanisms for model retraining and adaptation to evolving patient conditions.</a:t>
            </a:r>
          </a:p>
          <a:p>
            <a:pPr marL="742950" lvl="1" indent="-285750" algn="just">
              <a:lnSpc>
                <a:spcPct val="150000"/>
              </a:lnSpc>
              <a:buFont typeface="Wingdings" panose="05000000000000000000" pitchFamily="2" charset="2"/>
              <a:buChar char="v"/>
            </a:pPr>
            <a:r>
              <a:rPr lang="en-US" sz="1200" b="1" dirty="0" smtClean="0">
                <a:solidFill>
                  <a:schemeClr val="bg1"/>
                </a:solidFill>
                <a:latin typeface="Arial" panose="020B0604020202020204" pitchFamily="34" charset="0"/>
                <a:cs typeface="Arial" panose="020B0604020202020204" pitchFamily="34" charset="0"/>
              </a:rPr>
              <a:t>   - Ensure scalability to accommodate increasing data volume and new sources of sensory data.</a:t>
            </a:r>
            <a:endParaRPr lang="en-US" sz="1200" b="0" i="0" dirty="0">
              <a:solidFill>
                <a:schemeClr val="bg1"/>
              </a:solidFill>
              <a:effectLst/>
              <a:latin typeface="Arial" panose="020B0604020202020204" pitchFamily="34" charset="0"/>
              <a:cs typeface="Arial" panose="020B0604020202020204" pitchFamily="34" charset="0"/>
            </a:endParaRPr>
          </a:p>
        </p:txBody>
      </p:sp>
      <p:pic>
        <p:nvPicPr>
          <p:cNvPr id="12" name="Graphic 11" descr="Classroom with solid fill">
            <a:extLst>
              <a:ext uri="{FF2B5EF4-FFF2-40B4-BE49-F238E27FC236}">
                <a16:creationId xmlns:a16="http://schemas.microsoft.com/office/drawing/2014/main" xmlns="" id="{2F3639FA-C772-405D-B911-46E17234FB41}"/>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391037" y="0"/>
            <a:ext cx="739590" cy="7395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xmlns="" val="294068856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870DB4-0446-EF22-E8E0-3A5B83923AC0}"/>
              </a:ext>
            </a:extLst>
          </p:cNvPr>
          <p:cNvSpPr>
            <a:spLocks noGrp="1"/>
          </p:cNvSpPr>
          <p:nvPr>
            <p:ph type="ctrTitle"/>
          </p:nvPr>
        </p:nvSpPr>
        <p:spPr/>
        <p:txBody>
          <a:bodyPr/>
          <a:lstStyle/>
          <a:p>
            <a:pPr>
              <a:lnSpc>
                <a:spcPct val="100000"/>
              </a:lnSpc>
            </a:pPr>
            <a:r>
              <a:rPr lang="en-US" sz="900" dirty="0">
                <a:latin typeface="Algerian" panose="04020705040A02060702" pitchFamily="82" charset="0"/>
              </a:rPr>
              <a:t/>
            </a:r>
            <a:br>
              <a:rPr lang="en-US" sz="900" dirty="0">
                <a:latin typeface="Algerian" panose="04020705040A02060702" pitchFamily="82" charset="0"/>
              </a:rPr>
            </a:br>
            <a:endParaRPr lang="en-US" sz="1000" dirty="0">
              <a:latin typeface="Algerian" panose="04020705040A02060702" pitchFamily="82" charset="0"/>
            </a:endParaRPr>
          </a:p>
        </p:txBody>
      </p:sp>
      <p:pic>
        <p:nvPicPr>
          <p:cNvPr id="5" name="Picture 4" descr="Vardhaman Logo">
            <a:extLst>
              <a:ext uri="{FF2B5EF4-FFF2-40B4-BE49-F238E27FC236}">
                <a16:creationId xmlns:a16="http://schemas.microsoft.com/office/drawing/2014/main" xmlns="" id="{DBCDED41-625B-7AAE-D5B5-BC6E4EAD79BB}"/>
              </a:ext>
            </a:extLst>
          </p:cNvPr>
          <p:cNvPicPr/>
          <p:nvPr/>
        </p:nvPicPr>
        <p:blipFill>
          <a:blip r:embed="rId3"/>
          <a:srcRect/>
          <a:stretch>
            <a:fillRect/>
          </a:stretch>
        </p:blipFill>
        <p:spPr bwMode="auto">
          <a:xfrm>
            <a:off x="4319452" y="186917"/>
            <a:ext cx="3553096" cy="21292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xmlns="" id="{34C3E69E-5204-46E5-9CF2-EFE7E2B7B122}"/>
              </a:ext>
            </a:extLst>
          </p:cNvPr>
          <p:cNvSpPr txBox="1"/>
          <p:nvPr/>
        </p:nvSpPr>
        <p:spPr>
          <a:xfrm>
            <a:off x="447367" y="3429000"/>
            <a:ext cx="13344525" cy="707886"/>
          </a:xfrm>
          <a:prstGeom prst="rect">
            <a:avLst/>
          </a:prstGeom>
          <a:noFill/>
        </p:spPr>
        <p:txBody>
          <a:bodyPr wrap="square" rtlCol="0">
            <a:spAutoFit/>
          </a:bodyPr>
          <a:lstStyle/>
          <a:p>
            <a:r>
              <a:rPr lang="en-US" sz="4000" dirty="0">
                <a:solidFill>
                  <a:schemeClr val="bg1"/>
                </a:solidFill>
                <a:effectLst>
                  <a:outerShdw blurRad="50800" dist="38100" dir="13500000" algn="br" rotWithShape="0">
                    <a:prstClr val="black">
                      <a:alpha val="40000"/>
                    </a:prstClr>
                  </a:outerShdw>
                </a:effectLst>
                <a:latin typeface="Bahnschrift SemiBold Condensed" panose="020B0502040204020203" pitchFamily="34" charset="0"/>
              </a:rPr>
              <a:t>Innovative Approaches to Blood Flow Monitoring using Sensor Data</a:t>
            </a:r>
            <a:r>
              <a:rPr lang="en-US" sz="4000" dirty="0">
                <a:solidFill>
                  <a:schemeClr val="bg1"/>
                </a:solidFill>
                <a:latin typeface="Bahnschrift SemiBold Condensed" panose="020B0502040204020203" pitchFamily="34" charset="0"/>
              </a:rPr>
              <a:t>.</a:t>
            </a:r>
          </a:p>
        </p:txBody>
      </p:sp>
    </p:spTree>
    <p:extLst>
      <p:ext uri="{BB962C8B-B14F-4D97-AF65-F5344CB8AC3E}">
        <p14:creationId xmlns:p14="http://schemas.microsoft.com/office/powerpoint/2010/main" xmlns="" val="4154755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D6461A6D-6E5C-418C-AF2B-341CD4BDE785}"/>
              </a:ext>
            </a:extLst>
          </p:cNvPr>
          <p:cNvSpPr/>
          <p:nvPr/>
        </p:nvSpPr>
        <p:spPr>
          <a:xfrm>
            <a:off x="3136490" y="681037"/>
            <a:ext cx="5635437" cy="52902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73804611-CB92-44B0-B7F8-9679CEA62E7D}"/>
              </a:ext>
            </a:extLst>
          </p:cNvPr>
          <p:cNvSpPr txBox="1"/>
          <p:nvPr/>
        </p:nvSpPr>
        <p:spPr>
          <a:xfrm>
            <a:off x="2806152" y="3429000"/>
            <a:ext cx="6579696" cy="1077218"/>
          </a:xfrm>
          <a:prstGeom prst="rect">
            <a:avLst/>
          </a:prstGeom>
          <a:noFill/>
        </p:spPr>
        <p:txBody>
          <a:bodyPr wrap="square" rtlCol="0">
            <a:spAutoFit/>
          </a:bodyPr>
          <a:lstStyle/>
          <a:p>
            <a:pPr algn="ctr"/>
            <a:r>
              <a:rPr lang="en-US" sz="3200" dirty="0">
                <a:solidFill>
                  <a:schemeClr val="bg1"/>
                </a:solidFill>
              </a:rPr>
              <a:t>Software/Hardware </a:t>
            </a:r>
          </a:p>
          <a:p>
            <a:pPr algn="ctr"/>
            <a:r>
              <a:rPr lang="en-US" sz="3200" dirty="0">
                <a:solidFill>
                  <a:schemeClr val="bg1"/>
                </a:solidFill>
              </a:rPr>
              <a:t>Requirements</a:t>
            </a:r>
          </a:p>
        </p:txBody>
      </p:sp>
      <p:pic>
        <p:nvPicPr>
          <p:cNvPr id="4" name="Graphic 3" descr="Computer with solid fill">
            <a:extLst>
              <a:ext uri="{FF2B5EF4-FFF2-40B4-BE49-F238E27FC236}">
                <a16:creationId xmlns:a16="http://schemas.microsoft.com/office/drawing/2014/main" xmlns="" id="{9E81DF12-B352-459A-840D-5D697C29F72A}"/>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118067" y="1353064"/>
            <a:ext cx="1814074" cy="1814074"/>
          </a:xfrm>
          <a:prstGeom prst="rect">
            <a:avLst/>
          </a:prstGeom>
          <a:effectLst>
            <a:outerShdw blurRad="482600" dist="38100" dir="10800000" algn="r" rotWithShape="0">
              <a:prstClr val="black">
                <a:alpha val="23000"/>
              </a:prstClr>
            </a:outerShdw>
          </a:effectLst>
        </p:spPr>
      </p:pic>
    </p:spTree>
    <p:extLst>
      <p:ext uri="{BB962C8B-B14F-4D97-AF65-F5344CB8AC3E}">
        <p14:creationId xmlns:p14="http://schemas.microsoft.com/office/powerpoint/2010/main" xmlns="" val="41017458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206333" y="683996"/>
            <a:ext cx="11879218" cy="523220"/>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2800" dirty="0">
                <a:solidFill>
                  <a:schemeClr val="bg1"/>
                </a:solidFill>
              </a:rPr>
              <a:t>Software Requirements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735605" y="1004626"/>
            <a:ext cx="10740886" cy="563231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1. </a:t>
            </a:r>
            <a:r>
              <a:rPr lang="en-US" sz="1200" dirty="0" smtClean="0">
                <a:solidFill>
                  <a:schemeClr val="bg1"/>
                </a:solidFill>
                <a:latin typeface="Arial" panose="020B0604020202020204" pitchFamily="34" charset="0"/>
                <a:cs typeface="Arial" panose="020B0604020202020204" pitchFamily="34" charset="0"/>
              </a:rPr>
              <a:t>Data </a:t>
            </a:r>
            <a:r>
              <a:rPr lang="en-US" sz="1200" dirty="0" smtClean="0">
                <a:solidFill>
                  <a:schemeClr val="bg1"/>
                </a:solidFill>
                <a:latin typeface="Arial" panose="020B0604020202020204" pitchFamily="34" charset="0"/>
                <a:cs typeface="Arial" panose="020B0604020202020204" pitchFamily="34" charset="0"/>
              </a:rPr>
              <a:t>Integration and Preprocessing</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Collect and preprocess sensory data (ultrasound, pressure, etc.) for analysis.</a:t>
            </a: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Implement data cleansing, noise reduction, and missing value handling.</a:t>
            </a:r>
          </a:p>
          <a:p>
            <a:pPr marL="342900" indent="-342900" algn="just">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2. </a:t>
            </a:r>
            <a:r>
              <a:rPr lang="en-US" sz="1200" dirty="0" smtClean="0">
                <a:solidFill>
                  <a:schemeClr val="bg1"/>
                </a:solidFill>
                <a:latin typeface="Arial" panose="020B0604020202020204" pitchFamily="34" charset="0"/>
                <a:cs typeface="Arial" panose="020B0604020202020204" pitchFamily="34" charset="0"/>
              </a:rPr>
              <a:t>Feature </a:t>
            </a:r>
            <a:r>
              <a:rPr lang="en-US" sz="1200" dirty="0" smtClean="0">
                <a:solidFill>
                  <a:schemeClr val="bg1"/>
                </a:solidFill>
                <a:latin typeface="Arial" panose="020B0604020202020204" pitchFamily="34" charset="0"/>
                <a:cs typeface="Arial" panose="020B0604020202020204" pitchFamily="34" charset="0"/>
              </a:rPr>
              <a:t>Extraction</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Identify relevant features (velocity, waveform attributes) from raw sensory data.</a:t>
            </a: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Apply signal processing techniques for feature extraction.</a:t>
            </a:r>
          </a:p>
          <a:p>
            <a:pPr marL="342900" indent="-342900" algn="just">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3. </a:t>
            </a:r>
            <a:r>
              <a:rPr lang="en-US" sz="1200" dirty="0" smtClean="0">
                <a:solidFill>
                  <a:schemeClr val="bg1"/>
                </a:solidFill>
                <a:latin typeface="Arial" panose="020B0604020202020204" pitchFamily="34" charset="0"/>
                <a:cs typeface="Arial" panose="020B0604020202020204" pitchFamily="34" charset="0"/>
              </a:rPr>
              <a:t>Algorithm </a:t>
            </a:r>
            <a:r>
              <a:rPr lang="en-US" sz="1200" dirty="0" smtClean="0">
                <a:solidFill>
                  <a:schemeClr val="bg1"/>
                </a:solidFill>
                <a:latin typeface="Arial" panose="020B0604020202020204" pitchFamily="34" charset="0"/>
                <a:cs typeface="Arial" panose="020B0604020202020204" pitchFamily="34" charset="0"/>
              </a:rPr>
              <a:t>Development</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Create machine learning models (Random Forest, SVM) for blood flow analysis.</a:t>
            </a: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Develop algorithms for anomaly detection and classification.</a:t>
            </a:r>
          </a:p>
          <a:p>
            <a:pPr marL="342900" indent="-342900" algn="just">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4. </a:t>
            </a:r>
            <a:r>
              <a:rPr lang="en-US" sz="1200" dirty="0" smtClean="0">
                <a:solidFill>
                  <a:schemeClr val="bg1"/>
                </a:solidFill>
                <a:latin typeface="Arial" panose="020B0604020202020204" pitchFamily="34" charset="0"/>
                <a:cs typeface="Arial" panose="020B0604020202020204" pitchFamily="34" charset="0"/>
              </a:rPr>
              <a:t>Real-time </a:t>
            </a:r>
            <a:r>
              <a:rPr lang="en-US" sz="1200" dirty="0" smtClean="0">
                <a:solidFill>
                  <a:schemeClr val="bg1"/>
                </a:solidFill>
                <a:latin typeface="Arial" panose="020B0604020202020204" pitchFamily="34" charset="0"/>
                <a:cs typeface="Arial" panose="020B0604020202020204" pitchFamily="34" charset="0"/>
              </a:rPr>
              <a:t>Processing and Monitoring</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Enable real-time processing of streaming sensory data.</a:t>
            </a: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Design interactive dashboards for real-time blood flow pattern monitoring.</a:t>
            </a:r>
          </a:p>
          <a:p>
            <a:pPr marL="342900" indent="-342900" algn="just">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5. </a:t>
            </a:r>
            <a:r>
              <a:rPr lang="en-US" sz="1200" dirty="0" smtClean="0">
                <a:solidFill>
                  <a:schemeClr val="bg1"/>
                </a:solidFill>
                <a:latin typeface="Arial" panose="020B0604020202020204" pitchFamily="34" charset="0"/>
                <a:cs typeface="Arial" panose="020B0604020202020204" pitchFamily="34" charset="0"/>
              </a:rPr>
              <a:t>Performance </a:t>
            </a:r>
            <a:r>
              <a:rPr lang="en-US" sz="1200" dirty="0" smtClean="0">
                <a:solidFill>
                  <a:schemeClr val="bg1"/>
                </a:solidFill>
                <a:latin typeface="Arial" panose="020B0604020202020204" pitchFamily="34" charset="0"/>
                <a:cs typeface="Arial" panose="020B0604020202020204" pitchFamily="34" charset="0"/>
              </a:rPr>
              <a:t>Assessment</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Define accuracy metrics for model evaluation.</a:t>
            </a: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Conduct cross-validation to validate and optimize model performance.</a:t>
            </a:r>
            <a:endParaRPr lang="en-US" sz="1200" dirty="0">
              <a:solidFill>
                <a:schemeClr val="bg1"/>
              </a:solidFill>
              <a:latin typeface="Arial" panose="020B0604020202020204" pitchFamily="34" charset="0"/>
              <a:cs typeface="Arial" panose="020B0604020202020204" pitchFamily="34" charset="0"/>
            </a:endParaRPr>
          </a:p>
        </p:txBody>
      </p:sp>
      <p:pic>
        <p:nvPicPr>
          <p:cNvPr id="11" name="Graphic 10" descr="Computer with solid fill">
            <a:extLst>
              <a:ext uri="{FF2B5EF4-FFF2-40B4-BE49-F238E27FC236}">
                <a16:creationId xmlns:a16="http://schemas.microsoft.com/office/drawing/2014/main" xmlns="" id="{4B763609-9767-4451-8EED-F32FFB549498}"/>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014142" y="-44848"/>
            <a:ext cx="753789" cy="753789"/>
          </a:xfrm>
          <a:prstGeom prst="rect">
            <a:avLst/>
          </a:prstGeom>
          <a:effectLst>
            <a:outerShdw blurRad="482600" dist="38100" dir="10800000" algn="r" rotWithShape="0">
              <a:prstClr val="black">
                <a:alpha val="23000"/>
              </a:prstClr>
            </a:outerShdw>
          </a:effectLst>
        </p:spPr>
      </p:pic>
    </p:spTree>
    <p:extLst>
      <p:ext uri="{BB962C8B-B14F-4D97-AF65-F5344CB8AC3E}">
        <p14:creationId xmlns:p14="http://schemas.microsoft.com/office/powerpoint/2010/main" xmlns="" val="45692194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206333" y="683996"/>
            <a:ext cx="11879218" cy="523220"/>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2800" dirty="0">
                <a:solidFill>
                  <a:schemeClr val="bg1"/>
                </a:solidFill>
              </a:rPr>
              <a:t>Software Requirements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725556" y="1116545"/>
            <a:ext cx="10740886" cy="532113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6. </a:t>
            </a:r>
            <a:r>
              <a:rPr lang="en-US" sz="1200" dirty="0" smtClean="0">
                <a:solidFill>
                  <a:schemeClr val="bg1"/>
                </a:solidFill>
                <a:latin typeface="Arial" panose="020B0604020202020204" pitchFamily="34" charset="0"/>
                <a:cs typeface="Arial" panose="020B0604020202020204" pitchFamily="34" charset="0"/>
              </a:rPr>
              <a:t>Clinical </a:t>
            </a:r>
            <a:r>
              <a:rPr lang="en-US" sz="1200" dirty="0" smtClean="0">
                <a:solidFill>
                  <a:schemeClr val="bg1"/>
                </a:solidFill>
                <a:latin typeface="Arial" panose="020B0604020202020204" pitchFamily="34" charset="0"/>
                <a:cs typeface="Arial" panose="020B0604020202020204" pitchFamily="34" charset="0"/>
              </a:rPr>
              <a:t>Integration</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Ensure seamless integration into clinical workflows.</a:t>
            </a: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Provide feature importance insights for model predictions.</a:t>
            </a:r>
          </a:p>
          <a:p>
            <a:pPr marL="342900" indent="-342900" algn="just">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7. </a:t>
            </a:r>
            <a:r>
              <a:rPr lang="en-US" sz="1200" dirty="0" smtClean="0">
                <a:solidFill>
                  <a:schemeClr val="bg1"/>
                </a:solidFill>
                <a:latin typeface="Arial" panose="020B0604020202020204" pitchFamily="34" charset="0"/>
                <a:cs typeface="Arial" panose="020B0604020202020204" pitchFamily="34" charset="0"/>
              </a:rPr>
              <a:t>Alert </a:t>
            </a:r>
            <a:r>
              <a:rPr lang="en-US" sz="1200" dirty="0" smtClean="0">
                <a:solidFill>
                  <a:schemeClr val="bg1"/>
                </a:solidFill>
                <a:latin typeface="Arial" panose="020B0604020202020204" pitchFamily="34" charset="0"/>
                <a:cs typeface="Arial" panose="020B0604020202020204" pitchFamily="34" charset="0"/>
              </a:rPr>
              <a:t>Mechanism</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Implement real-time alerts for critical flow anomalies.</a:t>
            </a: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Allow immediate response to urgent situations.</a:t>
            </a:r>
          </a:p>
          <a:p>
            <a:pPr marL="342900" indent="-342900" algn="just">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8. </a:t>
            </a:r>
            <a:r>
              <a:rPr lang="en-US" sz="1200" dirty="0" smtClean="0">
                <a:solidFill>
                  <a:schemeClr val="bg1"/>
                </a:solidFill>
                <a:latin typeface="Arial" panose="020B0604020202020204" pitchFamily="34" charset="0"/>
                <a:cs typeface="Arial" panose="020B0604020202020204" pitchFamily="34" charset="0"/>
              </a:rPr>
              <a:t>Adaptation </a:t>
            </a:r>
            <a:r>
              <a:rPr lang="en-US" sz="1200" dirty="0" smtClean="0">
                <a:solidFill>
                  <a:schemeClr val="bg1"/>
                </a:solidFill>
                <a:latin typeface="Arial" panose="020B0604020202020204" pitchFamily="34" charset="0"/>
                <a:cs typeface="Arial" panose="020B0604020202020204" pitchFamily="34" charset="0"/>
              </a:rPr>
              <a:t>and Scalability</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Incorporate model retraining mechanisms for changing conditions.</a:t>
            </a: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Design system to handle increased data load and scale effectively.</a:t>
            </a:r>
          </a:p>
          <a:p>
            <a:pPr marL="342900" indent="-342900" algn="just">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9. </a:t>
            </a:r>
            <a:r>
              <a:rPr lang="en-US" sz="1200" dirty="0" smtClean="0">
                <a:solidFill>
                  <a:schemeClr val="bg1"/>
                </a:solidFill>
                <a:latin typeface="Arial" panose="020B0604020202020204" pitchFamily="34" charset="0"/>
                <a:cs typeface="Arial" panose="020B0604020202020204" pitchFamily="34" charset="0"/>
              </a:rPr>
              <a:t>User </a:t>
            </a:r>
            <a:r>
              <a:rPr lang="en-US" sz="1200" dirty="0" smtClean="0">
                <a:solidFill>
                  <a:schemeClr val="bg1"/>
                </a:solidFill>
                <a:latin typeface="Arial" panose="020B0604020202020204" pitchFamily="34" charset="0"/>
                <a:cs typeface="Arial" panose="020B0604020202020204" pitchFamily="34" charset="0"/>
              </a:rPr>
              <a:t>Access and Data Security</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Implement secure user authentication and authorization.</a:t>
            </a: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Comply with data privacy regulations for secure data handling.</a:t>
            </a:r>
          </a:p>
          <a:p>
            <a:pPr marL="342900" indent="-342900" algn="just">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10. </a:t>
            </a:r>
            <a:r>
              <a:rPr lang="en-US" sz="1200" dirty="0" smtClean="0">
                <a:solidFill>
                  <a:schemeClr val="bg1"/>
                </a:solidFill>
                <a:latin typeface="Arial" panose="020B0604020202020204" pitchFamily="34" charset="0"/>
                <a:cs typeface="Arial" panose="020B0604020202020204" pitchFamily="34" charset="0"/>
              </a:rPr>
              <a:t>Reporting </a:t>
            </a:r>
            <a:r>
              <a:rPr lang="en-US" sz="1200" dirty="0" smtClean="0">
                <a:solidFill>
                  <a:schemeClr val="bg1"/>
                </a:solidFill>
                <a:latin typeface="Arial" panose="020B0604020202020204" pitchFamily="34" charset="0"/>
                <a:cs typeface="Arial" panose="020B0604020202020204" pitchFamily="34" charset="0"/>
              </a:rPr>
              <a:t>and Analytics</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Generate comprehensive reports on blood flow patterns and anomalies.</a:t>
            </a:r>
          </a:p>
          <a:p>
            <a:pPr marL="342900" indent="-342900" algn="just">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Provide trend analysis and actionable insights.</a:t>
            </a:r>
            <a:endParaRPr lang="en-US" sz="1200" dirty="0">
              <a:solidFill>
                <a:schemeClr val="bg1"/>
              </a:solidFill>
              <a:latin typeface="Arial" panose="020B0604020202020204" pitchFamily="34" charset="0"/>
              <a:cs typeface="Arial" panose="020B0604020202020204" pitchFamily="34" charset="0"/>
            </a:endParaRPr>
          </a:p>
        </p:txBody>
      </p:sp>
      <p:pic>
        <p:nvPicPr>
          <p:cNvPr id="11" name="Graphic 10" descr="Computer with solid fill">
            <a:extLst>
              <a:ext uri="{FF2B5EF4-FFF2-40B4-BE49-F238E27FC236}">
                <a16:creationId xmlns:a16="http://schemas.microsoft.com/office/drawing/2014/main" xmlns="" id="{4B763609-9767-4451-8EED-F32FFB549498}"/>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014142" y="-44848"/>
            <a:ext cx="753789" cy="753789"/>
          </a:xfrm>
          <a:prstGeom prst="rect">
            <a:avLst/>
          </a:prstGeom>
          <a:effectLst>
            <a:outerShdw blurRad="482600" dist="38100" dir="10800000" algn="r" rotWithShape="0">
              <a:prstClr val="black">
                <a:alpha val="23000"/>
              </a:prstClr>
            </a:outerShdw>
          </a:effectLst>
        </p:spPr>
      </p:pic>
    </p:spTree>
    <p:extLst>
      <p:ext uri="{BB962C8B-B14F-4D97-AF65-F5344CB8AC3E}">
        <p14:creationId xmlns:p14="http://schemas.microsoft.com/office/powerpoint/2010/main" xmlns="" val="45692194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379467" y="452599"/>
            <a:ext cx="11879218" cy="523220"/>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2800" dirty="0">
                <a:solidFill>
                  <a:schemeClr val="bg1"/>
                </a:solidFill>
              </a:rPr>
              <a:t>Hardware Requirements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739726" y="1136593"/>
            <a:ext cx="11194868" cy="522303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1. </a:t>
            </a:r>
            <a:r>
              <a:rPr lang="en-US" sz="1400" dirty="0" smtClean="0">
                <a:solidFill>
                  <a:schemeClr val="bg1"/>
                </a:solidFill>
                <a:latin typeface="Arial" panose="020B0604020202020204" pitchFamily="34" charset="0"/>
                <a:cs typeface="Arial" panose="020B0604020202020204" pitchFamily="34" charset="0"/>
              </a:rPr>
              <a:t>Sensors </a:t>
            </a:r>
            <a:r>
              <a:rPr lang="en-US" sz="1400" dirty="0" smtClean="0">
                <a:solidFill>
                  <a:schemeClr val="bg1"/>
                </a:solidFill>
                <a:latin typeface="Arial" panose="020B0604020202020204" pitchFamily="34" charset="0"/>
                <a:cs typeface="Arial" panose="020B0604020202020204" pitchFamily="34" charset="0"/>
              </a:rPr>
              <a:t>and Data Sources</a:t>
            </a:r>
            <a:r>
              <a:rPr lang="en-US" sz="1400" dirty="0" smtClean="0">
                <a:solidFill>
                  <a:schemeClr val="bg1"/>
                </a:solidFill>
                <a:latin typeface="Arial" panose="020B0604020202020204" pitchFamily="34" charset="0"/>
                <a:cs typeface="Arial" panose="020B0604020202020204" pitchFamily="34" charset="0"/>
              </a:rPr>
              <a:t>:</a:t>
            </a: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Compatible Doppler ultrasound devices for blood flow data capture.</a:t>
            </a: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Pressure sensors for accurate pressure measurements.</a:t>
            </a: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Necessary connectors and interfaces for data input.</a:t>
            </a:r>
          </a:p>
          <a:p>
            <a:pPr marL="285750" indent="-285750" algn="just">
              <a:lnSpc>
                <a:spcPct val="150000"/>
              </a:lnSpc>
              <a:buFont typeface="Wingdings" panose="05000000000000000000" pitchFamily="2" charset="2"/>
              <a:buChar char="Ø"/>
            </a:pP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2. </a:t>
            </a:r>
            <a:r>
              <a:rPr lang="en-US" sz="1400" dirty="0" smtClean="0">
                <a:solidFill>
                  <a:schemeClr val="bg1"/>
                </a:solidFill>
                <a:latin typeface="Arial" panose="020B0604020202020204" pitchFamily="34" charset="0"/>
                <a:cs typeface="Arial" panose="020B0604020202020204" pitchFamily="34" charset="0"/>
              </a:rPr>
              <a:t>Computing </a:t>
            </a:r>
            <a:r>
              <a:rPr lang="en-US" sz="1400" dirty="0" smtClean="0">
                <a:solidFill>
                  <a:schemeClr val="bg1"/>
                </a:solidFill>
                <a:latin typeface="Arial" panose="020B0604020202020204" pitchFamily="34" charset="0"/>
                <a:cs typeface="Arial" panose="020B0604020202020204" pitchFamily="34" charset="0"/>
              </a:rPr>
              <a:t>Infrastructure</a:t>
            </a:r>
            <a:r>
              <a:rPr lang="en-US" sz="1400" dirty="0" smtClean="0">
                <a:solidFill>
                  <a:schemeClr val="bg1"/>
                </a:solidFill>
                <a:latin typeface="Arial" panose="020B0604020202020204" pitchFamily="34" charset="0"/>
                <a:cs typeface="Arial" panose="020B0604020202020204" pitchFamily="34" charset="0"/>
              </a:rPr>
              <a:t>:</a:t>
            </a: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High-performance servers or cloud resources for real-time data processing.</a:t>
            </a: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Multi-core processors and sufficient RAM for efficient model computation.</a:t>
            </a:r>
          </a:p>
          <a:p>
            <a:pPr marL="285750" indent="-285750" algn="just">
              <a:lnSpc>
                <a:spcPct val="150000"/>
              </a:lnSpc>
              <a:buFont typeface="Wingdings" panose="05000000000000000000" pitchFamily="2" charset="2"/>
              <a:buChar char="Ø"/>
            </a:pP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3. </a:t>
            </a:r>
            <a:r>
              <a:rPr lang="en-US" sz="1400" dirty="0" smtClean="0">
                <a:solidFill>
                  <a:schemeClr val="bg1"/>
                </a:solidFill>
                <a:latin typeface="Arial" panose="020B0604020202020204" pitchFamily="34" charset="0"/>
                <a:cs typeface="Arial" panose="020B0604020202020204" pitchFamily="34" charset="0"/>
              </a:rPr>
              <a:t>Storage </a:t>
            </a:r>
            <a:r>
              <a:rPr lang="en-US" sz="1400" dirty="0" smtClean="0">
                <a:solidFill>
                  <a:schemeClr val="bg1"/>
                </a:solidFill>
                <a:latin typeface="Arial" panose="020B0604020202020204" pitchFamily="34" charset="0"/>
                <a:cs typeface="Arial" panose="020B0604020202020204" pitchFamily="34" charset="0"/>
              </a:rPr>
              <a:t>Solutions</a:t>
            </a:r>
            <a:r>
              <a:rPr lang="en-US" sz="1400" dirty="0" smtClean="0">
                <a:solidFill>
                  <a:schemeClr val="bg1"/>
                </a:solidFill>
                <a:latin typeface="Arial" panose="020B0604020202020204" pitchFamily="34" charset="0"/>
                <a:cs typeface="Arial" panose="020B0604020202020204" pitchFamily="34" charset="0"/>
              </a:rPr>
              <a:t>:</a:t>
            </a: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Adequate storage capacity for storing sensory data streams and processed results.</a:t>
            </a: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Fast storage mediums (SSD) for quick data retrieval and processing.</a:t>
            </a:r>
          </a:p>
          <a:p>
            <a:pPr marL="285750" indent="-285750" algn="just">
              <a:lnSpc>
                <a:spcPct val="150000"/>
              </a:lnSpc>
              <a:buFont typeface="Wingdings" panose="05000000000000000000" pitchFamily="2" charset="2"/>
              <a:buChar char="Ø"/>
            </a:pP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4. </a:t>
            </a:r>
            <a:r>
              <a:rPr lang="en-US" sz="1400" dirty="0" smtClean="0">
                <a:solidFill>
                  <a:schemeClr val="bg1"/>
                </a:solidFill>
                <a:latin typeface="Arial" panose="020B0604020202020204" pitchFamily="34" charset="0"/>
                <a:cs typeface="Arial" panose="020B0604020202020204" pitchFamily="34" charset="0"/>
              </a:rPr>
              <a:t>Networking </a:t>
            </a:r>
            <a:r>
              <a:rPr lang="en-US" sz="1400" dirty="0" smtClean="0">
                <a:solidFill>
                  <a:schemeClr val="bg1"/>
                </a:solidFill>
                <a:latin typeface="Arial" panose="020B0604020202020204" pitchFamily="34" charset="0"/>
                <a:cs typeface="Arial" panose="020B0604020202020204" pitchFamily="34" charset="0"/>
              </a:rPr>
              <a:t>and Connectivity</a:t>
            </a:r>
            <a:r>
              <a:rPr lang="en-US" sz="1400" dirty="0" smtClean="0">
                <a:solidFill>
                  <a:schemeClr val="bg1"/>
                </a:solidFill>
                <a:latin typeface="Arial" panose="020B0604020202020204" pitchFamily="34" charset="0"/>
                <a:cs typeface="Arial" panose="020B0604020202020204" pitchFamily="34" charset="0"/>
              </a:rPr>
              <a:t>:</a:t>
            </a: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Stable high-speed internet connectivity for real-time data streaming.</a:t>
            </a: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Network equipment with low latency and minimal downtime.</a:t>
            </a:r>
            <a:endParaRPr lang="en-US" sz="1400" dirty="0">
              <a:solidFill>
                <a:schemeClr val="bg1"/>
              </a:solidFill>
              <a:latin typeface="Arial" panose="020B0604020202020204" pitchFamily="34" charset="0"/>
              <a:cs typeface="Arial" panose="020B0604020202020204" pitchFamily="34" charset="0"/>
            </a:endParaRPr>
          </a:p>
        </p:txBody>
      </p:sp>
      <p:pic>
        <p:nvPicPr>
          <p:cNvPr id="11" name="Graphic 10" descr="Computer with solid fill">
            <a:extLst>
              <a:ext uri="{FF2B5EF4-FFF2-40B4-BE49-F238E27FC236}">
                <a16:creationId xmlns:a16="http://schemas.microsoft.com/office/drawing/2014/main" xmlns="" id="{4B763609-9767-4451-8EED-F32FFB549498}"/>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014142" y="-46601"/>
            <a:ext cx="753789" cy="753789"/>
          </a:xfrm>
          <a:prstGeom prst="rect">
            <a:avLst/>
          </a:prstGeom>
          <a:effectLst>
            <a:outerShdw blurRad="482600" dist="38100" dir="10800000" algn="r" rotWithShape="0">
              <a:prstClr val="black">
                <a:alpha val="23000"/>
              </a:prstClr>
            </a:outerShdw>
          </a:effectLst>
        </p:spPr>
      </p:pic>
    </p:spTree>
    <p:extLst>
      <p:ext uri="{BB962C8B-B14F-4D97-AF65-F5344CB8AC3E}">
        <p14:creationId xmlns:p14="http://schemas.microsoft.com/office/powerpoint/2010/main" xmlns="" val="118401928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379467" y="452599"/>
            <a:ext cx="11879218" cy="523220"/>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2800" dirty="0">
                <a:solidFill>
                  <a:schemeClr val="bg1"/>
                </a:solidFill>
              </a:rPr>
              <a:t>Hardware Requirements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729677" y="1247126"/>
            <a:ext cx="11194868" cy="489986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5. </a:t>
            </a:r>
            <a:r>
              <a:rPr lang="en-US" sz="1400" dirty="0" smtClean="0">
                <a:solidFill>
                  <a:schemeClr val="bg1"/>
                </a:solidFill>
                <a:latin typeface="Arial" panose="020B0604020202020204" pitchFamily="34" charset="0"/>
                <a:cs typeface="Arial" panose="020B0604020202020204" pitchFamily="34" charset="0"/>
              </a:rPr>
              <a:t>Display </a:t>
            </a:r>
            <a:r>
              <a:rPr lang="en-US" sz="1400" dirty="0" smtClean="0">
                <a:solidFill>
                  <a:schemeClr val="bg1"/>
                </a:solidFill>
                <a:latin typeface="Arial" panose="020B0604020202020204" pitchFamily="34" charset="0"/>
                <a:cs typeface="Arial" panose="020B0604020202020204" pitchFamily="34" charset="0"/>
              </a:rPr>
              <a:t>and Visualization</a:t>
            </a:r>
            <a:r>
              <a:rPr lang="en-US" sz="1400" dirty="0" smtClean="0">
                <a:solidFill>
                  <a:schemeClr val="bg1"/>
                </a:solidFill>
                <a:latin typeface="Arial" panose="020B0604020202020204" pitchFamily="34" charset="0"/>
                <a:cs typeface="Arial" panose="020B0604020202020204" pitchFamily="34" charset="0"/>
              </a:rPr>
              <a:t>:</a:t>
            </a: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High-resolution monitors for displaying real-time dashboards and visualizations.</a:t>
            </a: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Compatible graphics cards for rendering interactive data displays.</a:t>
            </a:r>
          </a:p>
          <a:p>
            <a:pPr marL="285750" indent="-285750" algn="just">
              <a:lnSpc>
                <a:spcPct val="150000"/>
              </a:lnSpc>
              <a:buFont typeface="Wingdings" panose="05000000000000000000" pitchFamily="2" charset="2"/>
              <a:buChar char="Ø"/>
            </a:pP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6. </a:t>
            </a:r>
            <a:r>
              <a:rPr lang="en-US" sz="1400" dirty="0" smtClean="0">
                <a:solidFill>
                  <a:schemeClr val="bg1"/>
                </a:solidFill>
                <a:latin typeface="Arial" panose="020B0604020202020204" pitchFamily="34" charset="0"/>
                <a:cs typeface="Arial" panose="020B0604020202020204" pitchFamily="34" charset="0"/>
              </a:rPr>
              <a:t>Security </a:t>
            </a:r>
            <a:r>
              <a:rPr lang="en-US" sz="1400" dirty="0" smtClean="0">
                <a:solidFill>
                  <a:schemeClr val="bg1"/>
                </a:solidFill>
                <a:latin typeface="Arial" panose="020B0604020202020204" pitchFamily="34" charset="0"/>
                <a:cs typeface="Arial" panose="020B0604020202020204" pitchFamily="34" charset="0"/>
              </a:rPr>
              <a:t>Measures</a:t>
            </a:r>
            <a:r>
              <a:rPr lang="en-US" sz="1400" dirty="0" smtClean="0">
                <a:solidFill>
                  <a:schemeClr val="bg1"/>
                </a:solidFill>
                <a:latin typeface="Arial" panose="020B0604020202020204" pitchFamily="34" charset="0"/>
                <a:cs typeface="Arial" panose="020B0604020202020204" pitchFamily="34" charset="0"/>
              </a:rPr>
              <a:t>:</a:t>
            </a: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Secure firewalls and intrusion detection systems to protect data.</a:t>
            </a: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Encryption mechanisms for data transmission and storage.</a:t>
            </a:r>
          </a:p>
          <a:p>
            <a:pPr marL="285750" indent="-285750" algn="just">
              <a:lnSpc>
                <a:spcPct val="150000"/>
              </a:lnSpc>
              <a:buFont typeface="Wingdings" panose="05000000000000000000" pitchFamily="2" charset="2"/>
              <a:buChar char="Ø"/>
            </a:pP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7. </a:t>
            </a:r>
            <a:r>
              <a:rPr lang="en-US" sz="1400" dirty="0" smtClean="0">
                <a:solidFill>
                  <a:schemeClr val="bg1"/>
                </a:solidFill>
                <a:latin typeface="Arial" panose="020B0604020202020204" pitchFamily="34" charset="0"/>
                <a:cs typeface="Arial" panose="020B0604020202020204" pitchFamily="34" charset="0"/>
              </a:rPr>
              <a:t>Backup </a:t>
            </a:r>
            <a:r>
              <a:rPr lang="en-US" sz="1400" dirty="0" smtClean="0">
                <a:solidFill>
                  <a:schemeClr val="bg1"/>
                </a:solidFill>
                <a:latin typeface="Arial" panose="020B0604020202020204" pitchFamily="34" charset="0"/>
                <a:cs typeface="Arial" panose="020B0604020202020204" pitchFamily="34" charset="0"/>
              </a:rPr>
              <a:t>and Redundancy</a:t>
            </a:r>
            <a:r>
              <a:rPr lang="en-US" sz="1400" dirty="0" smtClean="0">
                <a:solidFill>
                  <a:schemeClr val="bg1"/>
                </a:solidFill>
                <a:latin typeface="Arial" panose="020B0604020202020204" pitchFamily="34" charset="0"/>
                <a:cs typeface="Arial" panose="020B0604020202020204" pitchFamily="34" charset="0"/>
              </a:rPr>
              <a:t>:</a:t>
            </a: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Regular automated backup solutions for data protection.</a:t>
            </a: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Redundant hardware components to minimize downtime.</a:t>
            </a:r>
          </a:p>
          <a:p>
            <a:pPr marL="285750" indent="-285750" algn="just">
              <a:lnSpc>
                <a:spcPct val="150000"/>
              </a:lnSpc>
              <a:buFont typeface="Wingdings" panose="05000000000000000000" pitchFamily="2" charset="2"/>
              <a:buChar char="Ø"/>
            </a:pP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8. </a:t>
            </a:r>
            <a:r>
              <a:rPr lang="en-US" sz="1400" dirty="0" smtClean="0">
                <a:solidFill>
                  <a:schemeClr val="bg1"/>
                </a:solidFill>
                <a:latin typeface="Arial" panose="020B0604020202020204" pitchFamily="34" charset="0"/>
                <a:cs typeface="Arial" panose="020B0604020202020204" pitchFamily="34" charset="0"/>
              </a:rPr>
              <a:t>User </a:t>
            </a:r>
            <a:r>
              <a:rPr lang="en-US" sz="1400" dirty="0" smtClean="0">
                <a:solidFill>
                  <a:schemeClr val="bg1"/>
                </a:solidFill>
                <a:latin typeface="Arial" panose="020B0604020202020204" pitchFamily="34" charset="0"/>
                <a:cs typeface="Arial" panose="020B0604020202020204" pitchFamily="34" charset="0"/>
              </a:rPr>
              <a:t>Devices</a:t>
            </a:r>
            <a:r>
              <a:rPr lang="en-US" sz="1400" dirty="0" smtClean="0">
                <a:solidFill>
                  <a:schemeClr val="bg1"/>
                </a:solidFill>
                <a:latin typeface="Arial" panose="020B0604020202020204" pitchFamily="34" charset="0"/>
                <a:cs typeface="Arial" panose="020B0604020202020204" pitchFamily="34" charset="0"/>
              </a:rPr>
              <a:t>:</a:t>
            </a:r>
            <a:endParaRPr lang="en-US" sz="1400" dirty="0" smtClean="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Desktop or laptop computers with modern web browsers for accessing the monitoring system.</a:t>
            </a:r>
          </a:p>
          <a:p>
            <a:pPr marL="285750" indent="-285750" algn="just">
              <a:lnSpc>
                <a:spcPct val="150000"/>
              </a:lnSpc>
              <a:buFont typeface="Wingdings" panose="05000000000000000000" pitchFamily="2" charset="2"/>
              <a:buChar char="Ø"/>
            </a:pPr>
            <a:r>
              <a:rPr lang="en-US" sz="1400" dirty="0" smtClean="0">
                <a:solidFill>
                  <a:schemeClr val="bg1"/>
                </a:solidFill>
                <a:latin typeface="Arial" panose="020B0604020202020204" pitchFamily="34" charset="0"/>
                <a:cs typeface="Arial" panose="020B0604020202020204" pitchFamily="34" charset="0"/>
              </a:rPr>
              <a:t>   - Mobile devices with compatible apps for remote access.</a:t>
            </a:r>
            <a:endParaRPr lang="en-US" sz="1400" dirty="0" smtClean="0">
              <a:solidFill>
                <a:schemeClr val="bg1"/>
              </a:solidFill>
              <a:latin typeface="Arial" panose="020B0604020202020204" pitchFamily="34" charset="0"/>
              <a:cs typeface="Arial" panose="020B0604020202020204" pitchFamily="34" charset="0"/>
            </a:endParaRPr>
          </a:p>
        </p:txBody>
      </p:sp>
      <p:pic>
        <p:nvPicPr>
          <p:cNvPr id="11" name="Graphic 10" descr="Computer with solid fill">
            <a:extLst>
              <a:ext uri="{FF2B5EF4-FFF2-40B4-BE49-F238E27FC236}">
                <a16:creationId xmlns:a16="http://schemas.microsoft.com/office/drawing/2014/main" xmlns="" id="{4B763609-9767-4451-8EED-F32FFB549498}"/>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014142" y="-46601"/>
            <a:ext cx="753789" cy="753789"/>
          </a:xfrm>
          <a:prstGeom prst="rect">
            <a:avLst/>
          </a:prstGeom>
          <a:effectLst>
            <a:outerShdw blurRad="482600" dist="38100" dir="10800000" algn="r" rotWithShape="0">
              <a:prstClr val="black">
                <a:alpha val="23000"/>
              </a:prstClr>
            </a:outerShdw>
          </a:effectLst>
        </p:spPr>
      </p:pic>
    </p:spTree>
    <p:extLst>
      <p:ext uri="{BB962C8B-B14F-4D97-AF65-F5344CB8AC3E}">
        <p14:creationId xmlns:p14="http://schemas.microsoft.com/office/powerpoint/2010/main" xmlns="" val="118401928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D6461A6D-6E5C-418C-AF2B-341CD4BDE785}"/>
              </a:ext>
            </a:extLst>
          </p:cNvPr>
          <p:cNvSpPr/>
          <p:nvPr/>
        </p:nvSpPr>
        <p:spPr>
          <a:xfrm>
            <a:off x="3136490" y="681037"/>
            <a:ext cx="5635437" cy="52902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73804611-CB92-44B0-B7F8-9679CEA62E7D}"/>
              </a:ext>
            </a:extLst>
          </p:cNvPr>
          <p:cNvSpPr txBox="1"/>
          <p:nvPr/>
        </p:nvSpPr>
        <p:spPr>
          <a:xfrm>
            <a:off x="2806152" y="3429000"/>
            <a:ext cx="6579696" cy="1077218"/>
          </a:xfrm>
          <a:prstGeom prst="rect">
            <a:avLst/>
          </a:prstGeom>
          <a:noFill/>
        </p:spPr>
        <p:txBody>
          <a:bodyPr wrap="square" rtlCol="0">
            <a:spAutoFit/>
          </a:bodyPr>
          <a:lstStyle/>
          <a:p>
            <a:pPr algn="ctr"/>
            <a:r>
              <a:rPr lang="en-US" sz="3200" dirty="0">
                <a:solidFill>
                  <a:schemeClr val="bg1"/>
                </a:solidFill>
              </a:rPr>
              <a:t>Functional &amp; Non Functional Requirements.</a:t>
            </a:r>
          </a:p>
        </p:txBody>
      </p:sp>
      <p:pic>
        <p:nvPicPr>
          <p:cNvPr id="3" name="Graphic 2" descr="Checklist with solid fill">
            <a:extLst>
              <a:ext uri="{FF2B5EF4-FFF2-40B4-BE49-F238E27FC236}">
                <a16:creationId xmlns:a16="http://schemas.microsoft.com/office/drawing/2014/main" xmlns="" id="{F80DA50E-FC9D-44B8-A835-10492329D6A4}"/>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138662" y="1390135"/>
            <a:ext cx="1631092" cy="163109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19320643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294127" y="741598"/>
            <a:ext cx="11879218" cy="584775"/>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3200" dirty="0">
                <a:solidFill>
                  <a:schemeClr val="bg1"/>
                </a:solidFill>
              </a:rPr>
              <a:t>Functional Requirements.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851262" y="1390779"/>
            <a:ext cx="11114314" cy="488941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1. </a:t>
            </a:r>
            <a:r>
              <a:rPr lang="en-US" sz="1100" dirty="0" smtClean="0">
                <a:solidFill>
                  <a:schemeClr val="bg1"/>
                </a:solidFill>
                <a:latin typeface="Arial" panose="020B0604020202020204" pitchFamily="34" charset="0"/>
                <a:cs typeface="Arial" panose="020B0604020202020204" pitchFamily="34" charset="0"/>
              </a:rPr>
              <a:t>Data </a:t>
            </a:r>
            <a:r>
              <a:rPr lang="en-US" sz="1100" dirty="0" smtClean="0">
                <a:solidFill>
                  <a:schemeClr val="bg1"/>
                </a:solidFill>
                <a:latin typeface="Arial" panose="020B0604020202020204" pitchFamily="34" charset="0"/>
                <a:cs typeface="Arial" panose="020B0604020202020204" pitchFamily="34" charset="0"/>
              </a:rPr>
              <a:t>Handling</a:t>
            </a:r>
            <a:r>
              <a:rPr lang="en-US" sz="1100" dirty="0" smtClean="0">
                <a:solidFill>
                  <a:schemeClr val="bg1"/>
                </a:solidFill>
                <a:latin typeface="Arial" panose="020B0604020202020204" pitchFamily="34" charset="0"/>
                <a:cs typeface="Arial" panose="020B0604020202020204" pitchFamily="34" charset="0"/>
              </a:rPr>
              <a:t>:</a:t>
            </a: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Collect and preprocess sensory data from various sources like Doppler ultrasound and pressure sensors.</a:t>
            </a: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Cleanse data by removing noise and handling missing values.</a:t>
            </a:r>
          </a:p>
          <a:p>
            <a:pPr marL="285750" indent="-285750">
              <a:lnSpc>
                <a:spcPct val="150000"/>
              </a:lnSpc>
              <a:buFont typeface="Wingdings" panose="05000000000000000000" pitchFamily="2" charset="2"/>
              <a:buChar char="Ø"/>
            </a:pP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2. </a:t>
            </a:r>
            <a:r>
              <a:rPr lang="en-US" sz="1100" dirty="0" smtClean="0">
                <a:solidFill>
                  <a:schemeClr val="bg1"/>
                </a:solidFill>
                <a:latin typeface="Arial" panose="020B0604020202020204" pitchFamily="34" charset="0"/>
                <a:cs typeface="Arial" panose="020B0604020202020204" pitchFamily="34" charset="0"/>
              </a:rPr>
              <a:t>Feature </a:t>
            </a:r>
            <a:r>
              <a:rPr lang="en-US" sz="1100" dirty="0" smtClean="0">
                <a:solidFill>
                  <a:schemeClr val="bg1"/>
                </a:solidFill>
                <a:latin typeface="Arial" panose="020B0604020202020204" pitchFamily="34" charset="0"/>
                <a:cs typeface="Arial" panose="020B0604020202020204" pitchFamily="34" charset="0"/>
              </a:rPr>
              <a:t>Extraction</a:t>
            </a:r>
            <a:r>
              <a:rPr lang="en-US" sz="1100" dirty="0" smtClean="0">
                <a:solidFill>
                  <a:schemeClr val="bg1"/>
                </a:solidFill>
                <a:latin typeface="Arial" panose="020B0604020202020204" pitchFamily="34" charset="0"/>
                <a:cs typeface="Arial" panose="020B0604020202020204" pitchFamily="34" charset="0"/>
              </a:rPr>
              <a:t>:</a:t>
            </a: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Identify essential features from the sensory data, such as velocity profiles and waveform attributes.</a:t>
            </a: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Use signal processing techniques to extract informative attributes.</a:t>
            </a:r>
          </a:p>
          <a:p>
            <a:pPr marL="285750" indent="-285750">
              <a:lnSpc>
                <a:spcPct val="150000"/>
              </a:lnSpc>
              <a:buFont typeface="Wingdings" panose="05000000000000000000" pitchFamily="2" charset="2"/>
              <a:buChar char="Ø"/>
            </a:pP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3. </a:t>
            </a:r>
            <a:r>
              <a:rPr lang="en-US" sz="1100" dirty="0" smtClean="0">
                <a:solidFill>
                  <a:schemeClr val="bg1"/>
                </a:solidFill>
                <a:latin typeface="Arial" panose="020B0604020202020204" pitchFamily="34" charset="0"/>
                <a:cs typeface="Arial" panose="020B0604020202020204" pitchFamily="34" charset="0"/>
              </a:rPr>
              <a:t>Model </a:t>
            </a:r>
            <a:r>
              <a:rPr lang="en-US" sz="1100" dirty="0" smtClean="0">
                <a:solidFill>
                  <a:schemeClr val="bg1"/>
                </a:solidFill>
                <a:latin typeface="Arial" panose="020B0604020202020204" pitchFamily="34" charset="0"/>
                <a:cs typeface="Arial" panose="020B0604020202020204" pitchFamily="34" charset="0"/>
              </a:rPr>
              <a:t>Development</a:t>
            </a:r>
            <a:r>
              <a:rPr lang="en-US" sz="1100" dirty="0" smtClean="0">
                <a:solidFill>
                  <a:schemeClr val="bg1"/>
                </a:solidFill>
                <a:latin typeface="Arial" panose="020B0604020202020204" pitchFamily="34" charset="0"/>
                <a:cs typeface="Arial" panose="020B0604020202020204" pitchFamily="34" charset="0"/>
              </a:rPr>
              <a:t>:</a:t>
            </a: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Build machine learning models (e.g., Random Forest, SVM) to analyze blood flow patterns.</a:t>
            </a: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Develop algorithms for anomaly detection and classification.</a:t>
            </a:r>
          </a:p>
          <a:p>
            <a:pPr marL="285750" indent="-285750">
              <a:lnSpc>
                <a:spcPct val="150000"/>
              </a:lnSpc>
              <a:buFont typeface="Wingdings" panose="05000000000000000000" pitchFamily="2" charset="2"/>
              <a:buChar char="Ø"/>
            </a:pP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4. </a:t>
            </a:r>
            <a:r>
              <a:rPr lang="en-US" sz="1100" dirty="0" smtClean="0">
                <a:solidFill>
                  <a:schemeClr val="bg1"/>
                </a:solidFill>
                <a:latin typeface="Arial" panose="020B0604020202020204" pitchFamily="34" charset="0"/>
                <a:cs typeface="Arial" panose="020B0604020202020204" pitchFamily="34" charset="0"/>
              </a:rPr>
              <a:t>Real-time </a:t>
            </a:r>
            <a:r>
              <a:rPr lang="en-US" sz="1100" dirty="0" smtClean="0">
                <a:solidFill>
                  <a:schemeClr val="bg1"/>
                </a:solidFill>
                <a:latin typeface="Arial" panose="020B0604020202020204" pitchFamily="34" charset="0"/>
                <a:cs typeface="Arial" panose="020B0604020202020204" pitchFamily="34" charset="0"/>
              </a:rPr>
              <a:t>Monitoring</a:t>
            </a:r>
            <a:r>
              <a:rPr lang="en-US" sz="1100" dirty="0" smtClean="0">
                <a:solidFill>
                  <a:schemeClr val="bg1"/>
                </a:solidFill>
                <a:latin typeface="Arial" panose="020B0604020202020204" pitchFamily="34" charset="0"/>
                <a:cs typeface="Arial" panose="020B0604020202020204" pitchFamily="34" charset="0"/>
              </a:rPr>
              <a:t>:</a:t>
            </a: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Enable real-time processing and analysis of sensory data streams.</a:t>
            </a: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Create interactive dashboards for healthcare professionals to monitor blood flow patterns.</a:t>
            </a:r>
          </a:p>
          <a:p>
            <a:pPr marL="285750" indent="-285750">
              <a:lnSpc>
                <a:spcPct val="150000"/>
              </a:lnSpc>
              <a:buFont typeface="Wingdings" panose="05000000000000000000" pitchFamily="2" charset="2"/>
              <a:buChar char="Ø"/>
            </a:pP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5. </a:t>
            </a:r>
            <a:r>
              <a:rPr lang="en-US" sz="1100" dirty="0" smtClean="0">
                <a:solidFill>
                  <a:schemeClr val="bg1"/>
                </a:solidFill>
                <a:latin typeface="Arial" panose="020B0604020202020204" pitchFamily="34" charset="0"/>
                <a:cs typeface="Arial" panose="020B0604020202020204" pitchFamily="34" charset="0"/>
              </a:rPr>
              <a:t>Performance </a:t>
            </a:r>
            <a:r>
              <a:rPr lang="en-US" sz="1100" dirty="0" smtClean="0">
                <a:solidFill>
                  <a:schemeClr val="bg1"/>
                </a:solidFill>
                <a:latin typeface="Arial" panose="020B0604020202020204" pitchFamily="34" charset="0"/>
                <a:cs typeface="Arial" panose="020B0604020202020204" pitchFamily="34" charset="0"/>
              </a:rPr>
              <a:t>Evaluation</a:t>
            </a:r>
            <a:r>
              <a:rPr lang="en-US" sz="1100" dirty="0" smtClean="0">
                <a:solidFill>
                  <a:schemeClr val="bg1"/>
                </a:solidFill>
                <a:latin typeface="Arial" panose="020B0604020202020204" pitchFamily="34" charset="0"/>
                <a:cs typeface="Arial" panose="020B0604020202020204" pitchFamily="34" charset="0"/>
              </a:rPr>
              <a:t>:</a:t>
            </a: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Define accuracy metrics to assess model effectiveness.</a:t>
            </a: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Conduct cross-validation for validation and optimization.</a:t>
            </a:r>
            <a:endParaRPr lang="en-IN" sz="1100" dirty="0"/>
          </a:p>
        </p:txBody>
      </p:sp>
      <p:pic>
        <p:nvPicPr>
          <p:cNvPr id="12" name="Graphic 11" descr="Checklist with solid fill">
            <a:extLst>
              <a:ext uri="{FF2B5EF4-FFF2-40B4-BE49-F238E27FC236}">
                <a16:creationId xmlns:a16="http://schemas.microsoft.com/office/drawing/2014/main" xmlns="" id="{72D9914F-2609-493C-8D56-D2D0561B9C47}"/>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232037" y="115725"/>
            <a:ext cx="617885" cy="61788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642037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300809" y="726662"/>
            <a:ext cx="11879218" cy="584775"/>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3200" dirty="0">
                <a:solidFill>
                  <a:schemeClr val="bg1"/>
                </a:solidFill>
              </a:rPr>
              <a:t>Functional Requirements.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730793" y="1559514"/>
            <a:ext cx="10837568" cy="488941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6. </a:t>
            </a:r>
            <a:r>
              <a:rPr lang="en-US" sz="1100" dirty="0" smtClean="0">
                <a:solidFill>
                  <a:schemeClr val="bg1"/>
                </a:solidFill>
                <a:latin typeface="Arial" panose="020B0604020202020204" pitchFamily="34" charset="0"/>
                <a:cs typeface="Arial" panose="020B0604020202020204" pitchFamily="34" charset="0"/>
              </a:rPr>
              <a:t>Clinical </a:t>
            </a:r>
            <a:r>
              <a:rPr lang="en-US" sz="1100" dirty="0" smtClean="0">
                <a:solidFill>
                  <a:schemeClr val="bg1"/>
                </a:solidFill>
                <a:latin typeface="Arial" panose="020B0604020202020204" pitchFamily="34" charset="0"/>
                <a:cs typeface="Arial" panose="020B0604020202020204" pitchFamily="34" charset="0"/>
              </a:rPr>
              <a:t>Integration</a:t>
            </a:r>
            <a:r>
              <a:rPr lang="en-US" sz="1100" dirty="0" smtClean="0">
                <a:solidFill>
                  <a:schemeClr val="bg1"/>
                </a:solidFill>
                <a:latin typeface="Arial" panose="020B0604020202020204" pitchFamily="34" charset="0"/>
                <a:cs typeface="Arial" panose="020B0604020202020204" pitchFamily="34" charset="0"/>
              </a:rPr>
              <a:t>:</a:t>
            </a: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Ensure easy integration into clinical workflows.</a:t>
            </a: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Generate feature importance rankings for model predictions' interpretability.</a:t>
            </a:r>
          </a:p>
          <a:p>
            <a:pPr marL="285750" indent="-285750">
              <a:lnSpc>
                <a:spcPct val="150000"/>
              </a:lnSpc>
              <a:buFont typeface="Wingdings" panose="05000000000000000000" pitchFamily="2" charset="2"/>
              <a:buChar char="Ø"/>
            </a:pP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7. </a:t>
            </a:r>
            <a:r>
              <a:rPr lang="en-US" sz="1100" dirty="0" smtClean="0">
                <a:solidFill>
                  <a:schemeClr val="bg1"/>
                </a:solidFill>
                <a:latin typeface="Arial" panose="020B0604020202020204" pitchFamily="34" charset="0"/>
                <a:cs typeface="Arial" panose="020B0604020202020204" pitchFamily="34" charset="0"/>
              </a:rPr>
              <a:t>Alerting </a:t>
            </a:r>
            <a:r>
              <a:rPr lang="en-US" sz="1100" dirty="0" smtClean="0">
                <a:solidFill>
                  <a:schemeClr val="bg1"/>
                </a:solidFill>
                <a:latin typeface="Arial" panose="020B0604020202020204" pitchFamily="34" charset="0"/>
                <a:cs typeface="Arial" panose="020B0604020202020204" pitchFamily="34" charset="0"/>
              </a:rPr>
              <a:t>Mechanism</a:t>
            </a:r>
            <a:r>
              <a:rPr lang="en-US" sz="1100" dirty="0" smtClean="0">
                <a:solidFill>
                  <a:schemeClr val="bg1"/>
                </a:solidFill>
                <a:latin typeface="Arial" panose="020B0604020202020204" pitchFamily="34" charset="0"/>
                <a:cs typeface="Arial" panose="020B0604020202020204" pitchFamily="34" charset="0"/>
              </a:rPr>
              <a:t>:</a:t>
            </a: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Provide real-time alerts for critical flow anomalies.</a:t>
            </a: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Enable timely response to urgent situations.</a:t>
            </a:r>
          </a:p>
          <a:p>
            <a:pPr marL="285750" indent="-285750">
              <a:lnSpc>
                <a:spcPct val="150000"/>
              </a:lnSpc>
              <a:buFont typeface="Wingdings" panose="05000000000000000000" pitchFamily="2" charset="2"/>
              <a:buChar char="Ø"/>
            </a:pP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8. </a:t>
            </a:r>
            <a:r>
              <a:rPr lang="en-US" sz="1100" dirty="0" smtClean="0">
                <a:solidFill>
                  <a:schemeClr val="bg1"/>
                </a:solidFill>
                <a:latin typeface="Arial" panose="020B0604020202020204" pitchFamily="34" charset="0"/>
                <a:cs typeface="Arial" panose="020B0604020202020204" pitchFamily="34" charset="0"/>
              </a:rPr>
              <a:t>Adaptation </a:t>
            </a:r>
            <a:r>
              <a:rPr lang="en-US" sz="1100" dirty="0" smtClean="0">
                <a:solidFill>
                  <a:schemeClr val="bg1"/>
                </a:solidFill>
                <a:latin typeface="Arial" panose="020B0604020202020204" pitchFamily="34" charset="0"/>
                <a:cs typeface="Arial" panose="020B0604020202020204" pitchFamily="34" charset="0"/>
              </a:rPr>
              <a:t>and Scaling</a:t>
            </a:r>
            <a:r>
              <a:rPr lang="en-US" sz="1100" dirty="0" smtClean="0">
                <a:solidFill>
                  <a:schemeClr val="bg1"/>
                </a:solidFill>
                <a:latin typeface="Arial" panose="020B0604020202020204" pitchFamily="34" charset="0"/>
                <a:cs typeface="Arial" panose="020B0604020202020204" pitchFamily="34" charset="0"/>
              </a:rPr>
              <a:t>:</a:t>
            </a: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Implement mechanisms for model retraining based on changing conditions.</a:t>
            </a: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Design for scalability to handle increased data volume.</a:t>
            </a:r>
          </a:p>
          <a:p>
            <a:pPr marL="285750" indent="-285750">
              <a:lnSpc>
                <a:spcPct val="150000"/>
              </a:lnSpc>
              <a:buFont typeface="Wingdings" panose="05000000000000000000" pitchFamily="2" charset="2"/>
              <a:buChar char="Ø"/>
            </a:pP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9. </a:t>
            </a:r>
            <a:r>
              <a:rPr lang="en-US" sz="1100" dirty="0" smtClean="0">
                <a:solidFill>
                  <a:schemeClr val="bg1"/>
                </a:solidFill>
                <a:latin typeface="Arial" panose="020B0604020202020204" pitchFamily="34" charset="0"/>
                <a:cs typeface="Arial" panose="020B0604020202020204" pitchFamily="34" charset="0"/>
              </a:rPr>
              <a:t>User </a:t>
            </a:r>
            <a:r>
              <a:rPr lang="en-US" sz="1100" dirty="0" smtClean="0">
                <a:solidFill>
                  <a:schemeClr val="bg1"/>
                </a:solidFill>
                <a:latin typeface="Arial" panose="020B0604020202020204" pitchFamily="34" charset="0"/>
                <a:cs typeface="Arial" panose="020B0604020202020204" pitchFamily="34" charset="0"/>
              </a:rPr>
              <a:t>Access and Privacy</a:t>
            </a:r>
            <a:r>
              <a:rPr lang="en-US" sz="1100" dirty="0" smtClean="0">
                <a:solidFill>
                  <a:schemeClr val="bg1"/>
                </a:solidFill>
                <a:latin typeface="Arial" panose="020B0604020202020204" pitchFamily="34" charset="0"/>
                <a:cs typeface="Arial" panose="020B0604020202020204" pitchFamily="34" charset="0"/>
              </a:rPr>
              <a:t>:</a:t>
            </a: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Secure user access through authentication.</a:t>
            </a: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Comply with data privacy regulations and ensure data protection.</a:t>
            </a:r>
          </a:p>
          <a:p>
            <a:pPr marL="285750" indent="-285750">
              <a:lnSpc>
                <a:spcPct val="150000"/>
              </a:lnSpc>
              <a:buFont typeface="Wingdings" panose="05000000000000000000" pitchFamily="2" charset="2"/>
              <a:buChar char="Ø"/>
            </a:pP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10. </a:t>
            </a:r>
            <a:r>
              <a:rPr lang="en-US" sz="1100" dirty="0" smtClean="0">
                <a:solidFill>
                  <a:schemeClr val="bg1"/>
                </a:solidFill>
                <a:latin typeface="Arial" panose="020B0604020202020204" pitchFamily="34" charset="0"/>
                <a:cs typeface="Arial" panose="020B0604020202020204" pitchFamily="34" charset="0"/>
              </a:rPr>
              <a:t>Reporting </a:t>
            </a:r>
            <a:r>
              <a:rPr lang="en-US" sz="1100" dirty="0" smtClean="0">
                <a:solidFill>
                  <a:schemeClr val="bg1"/>
                </a:solidFill>
                <a:latin typeface="Arial" panose="020B0604020202020204" pitchFamily="34" charset="0"/>
                <a:cs typeface="Arial" panose="020B0604020202020204" pitchFamily="34" charset="0"/>
              </a:rPr>
              <a:t>and Analytics</a:t>
            </a:r>
            <a:r>
              <a:rPr lang="en-US" sz="1100" dirty="0" smtClean="0">
                <a:solidFill>
                  <a:schemeClr val="bg1"/>
                </a:solidFill>
                <a:latin typeface="Arial" panose="020B0604020202020204" pitchFamily="34" charset="0"/>
                <a:cs typeface="Arial" panose="020B0604020202020204" pitchFamily="34" charset="0"/>
              </a:rPr>
              <a:t>:</a:t>
            </a:r>
            <a:endParaRPr lang="en-US" sz="11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Generate comprehensive reports on blood flow patterns.</a:t>
            </a:r>
          </a:p>
          <a:p>
            <a:pPr marL="285750" indent="-285750">
              <a:lnSpc>
                <a:spcPct val="150000"/>
              </a:lnSpc>
              <a:buFont typeface="Wingdings" panose="05000000000000000000" pitchFamily="2" charset="2"/>
              <a:buChar char="Ø"/>
            </a:pPr>
            <a:r>
              <a:rPr lang="en-US" sz="1100" dirty="0" smtClean="0">
                <a:solidFill>
                  <a:schemeClr val="bg1"/>
                </a:solidFill>
                <a:latin typeface="Arial" panose="020B0604020202020204" pitchFamily="34" charset="0"/>
                <a:cs typeface="Arial" panose="020B0604020202020204" pitchFamily="34" charset="0"/>
              </a:rPr>
              <a:t>    - Provide analytics for trend analysis and insights.</a:t>
            </a:r>
            <a:endParaRPr lang="en-IN" sz="1100" dirty="0"/>
          </a:p>
        </p:txBody>
      </p:sp>
      <p:pic>
        <p:nvPicPr>
          <p:cNvPr id="12" name="Graphic 11" descr="Checklist with solid fill">
            <a:extLst>
              <a:ext uri="{FF2B5EF4-FFF2-40B4-BE49-F238E27FC236}">
                <a16:creationId xmlns:a16="http://schemas.microsoft.com/office/drawing/2014/main" xmlns="" id="{72D9914F-2609-493C-8D56-D2D0561B9C47}"/>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020915" y="27897"/>
            <a:ext cx="617885" cy="61788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395738326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156390" y="521590"/>
            <a:ext cx="11879218" cy="584775"/>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3200" dirty="0">
                <a:solidFill>
                  <a:schemeClr val="bg1"/>
                </a:solidFill>
              </a:rPr>
              <a:t>Non Functional Requirements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933603" y="1171504"/>
            <a:ext cx="10644806" cy="53254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1. </a:t>
            </a:r>
            <a:r>
              <a:rPr lang="en-US" sz="1200" dirty="0" smtClean="0">
                <a:solidFill>
                  <a:schemeClr val="bg1"/>
                </a:solidFill>
                <a:latin typeface="Arial" panose="020B0604020202020204" pitchFamily="34" charset="0"/>
                <a:cs typeface="Arial" panose="020B0604020202020204" pitchFamily="34" charset="0"/>
              </a:rPr>
              <a:t>Performance:</a:t>
            </a: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Process data in milliseconds for prompt response.</a:t>
            </a: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Handle high data volume without significant performance degradation.</a:t>
            </a:r>
          </a:p>
          <a:p>
            <a:pPr marL="285750" indent="-285750">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2. </a:t>
            </a:r>
            <a:r>
              <a:rPr lang="en-US" sz="1200" dirty="0" smtClean="0">
                <a:solidFill>
                  <a:schemeClr val="bg1"/>
                </a:solidFill>
                <a:latin typeface="Arial" panose="020B0604020202020204" pitchFamily="34" charset="0"/>
                <a:cs typeface="Arial" panose="020B0604020202020204" pitchFamily="34" charset="0"/>
              </a:rPr>
              <a:t>Accuracy </a:t>
            </a:r>
            <a:r>
              <a:rPr lang="en-US" sz="1200" dirty="0" smtClean="0">
                <a:solidFill>
                  <a:schemeClr val="bg1"/>
                </a:solidFill>
                <a:latin typeface="Arial" panose="020B0604020202020204" pitchFamily="34" charset="0"/>
                <a:cs typeface="Arial" panose="020B0604020202020204" pitchFamily="34" charset="0"/>
              </a:rPr>
              <a:t>and Reliability</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Achieve over 95% accuracy in blood flow pattern detection.</a:t>
            </a: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Ensure consistent and reliable results across different data sources.</a:t>
            </a:r>
          </a:p>
          <a:p>
            <a:pPr marL="285750" indent="-285750">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3. </a:t>
            </a:r>
            <a:r>
              <a:rPr lang="en-US" sz="1200" dirty="0" smtClean="0">
                <a:solidFill>
                  <a:schemeClr val="bg1"/>
                </a:solidFill>
                <a:latin typeface="Arial" panose="020B0604020202020204" pitchFamily="34" charset="0"/>
                <a:cs typeface="Arial" panose="020B0604020202020204" pitchFamily="34" charset="0"/>
              </a:rPr>
              <a:t>Scalability:</a:t>
            </a: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Scale vertically and horizontally to accommodate increased data and user load.</a:t>
            </a: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Handle concurrent requests without compromising performance.</a:t>
            </a:r>
          </a:p>
          <a:p>
            <a:pPr marL="285750" indent="-285750">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4. </a:t>
            </a:r>
            <a:r>
              <a:rPr lang="en-US" sz="1200" dirty="0" smtClean="0">
                <a:solidFill>
                  <a:schemeClr val="bg1"/>
                </a:solidFill>
                <a:latin typeface="Arial" panose="020B0604020202020204" pitchFamily="34" charset="0"/>
                <a:cs typeface="Arial" panose="020B0604020202020204" pitchFamily="34" charset="0"/>
              </a:rPr>
              <a:t>Security:</a:t>
            </a: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Implement strong encryption for data protection.</a:t>
            </a: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Ensure robust authentication and authorization mechanisms.</a:t>
            </a:r>
          </a:p>
          <a:p>
            <a:pPr marL="285750" indent="-285750">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5. </a:t>
            </a:r>
            <a:r>
              <a:rPr lang="en-US" sz="1200" dirty="0" smtClean="0">
                <a:solidFill>
                  <a:schemeClr val="bg1"/>
                </a:solidFill>
                <a:latin typeface="Arial" panose="020B0604020202020204" pitchFamily="34" charset="0"/>
                <a:cs typeface="Arial" panose="020B0604020202020204" pitchFamily="34" charset="0"/>
              </a:rPr>
              <a:t>Privacy </a:t>
            </a:r>
            <a:r>
              <a:rPr lang="en-US" sz="1200" dirty="0" smtClean="0">
                <a:solidFill>
                  <a:schemeClr val="bg1"/>
                </a:solidFill>
                <a:latin typeface="Arial" panose="020B0604020202020204" pitchFamily="34" charset="0"/>
                <a:cs typeface="Arial" panose="020B0604020202020204" pitchFamily="34" charset="0"/>
              </a:rPr>
              <a:t>and Compliance</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Adhere to data protection regulations (e.g., GDPR, HIPAA).</a:t>
            </a: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Provide data </a:t>
            </a:r>
            <a:r>
              <a:rPr lang="en-US" sz="1200" dirty="0" err="1" smtClean="0">
                <a:solidFill>
                  <a:schemeClr val="bg1"/>
                </a:solidFill>
                <a:latin typeface="Arial" panose="020B0604020202020204" pitchFamily="34" charset="0"/>
                <a:cs typeface="Arial" panose="020B0604020202020204" pitchFamily="34" charset="0"/>
              </a:rPr>
              <a:t>anonymization</a:t>
            </a:r>
            <a:r>
              <a:rPr lang="en-US" sz="1200" dirty="0" smtClean="0">
                <a:solidFill>
                  <a:schemeClr val="bg1"/>
                </a:solidFill>
                <a:latin typeface="Arial" panose="020B0604020202020204" pitchFamily="34" charset="0"/>
                <a:cs typeface="Arial" panose="020B0604020202020204" pitchFamily="34" charset="0"/>
              </a:rPr>
              <a:t> and secure retention policies.</a:t>
            </a:r>
            <a:endParaRPr lang="en-IN" sz="1200" dirty="0"/>
          </a:p>
        </p:txBody>
      </p:sp>
      <p:pic>
        <p:nvPicPr>
          <p:cNvPr id="12" name="Graphic 11" descr="Checklist with solid fill">
            <a:extLst>
              <a:ext uri="{FF2B5EF4-FFF2-40B4-BE49-F238E27FC236}">
                <a16:creationId xmlns:a16="http://schemas.microsoft.com/office/drawing/2014/main" xmlns="" id="{72D9914F-2609-493C-8D56-D2D0561B9C47}"/>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638121" y="22731"/>
            <a:ext cx="617885" cy="61788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236821059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6">
            <a:extLst>
              <a:ext uri="{BEBA8EAE-BF5A-486C-A8C5-ECC9F3942E4B}">
                <a14:imgProps xmlns:a14="http://schemas.microsoft.com/office/drawing/2010/main" xmlns="">
                  <a14:imgLayer r:embed="rId7">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156390" y="521590"/>
            <a:ext cx="11879218" cy="584775"/>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3200" dirty="0">
                <a:solidFill>
                  <a:schemeClr val="bg1"/>
                </a:solidFill>
              </a:rPr>
              <a:t>Non Functional Requirements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933603" y="1171504"/>
            <a:ext cx="10644806" cy="53211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6. </a:t>
            </a:r>
            <a:r>
              <a:rPr lang="en-US" sz="1200" dirty="0" smtClean="0">
                <a:solidFill>
                  <a:schemeClr val="bg1"/>
                </a:solidFill>
                <a:latin typeface="Arial" panose="020B0604020202020204" pitchFamily="34" charset="0"/>
                <a:cs typeface="Arial" panose="020B0604020202020204" pitchFamily="34" charset="0"/>
              </a:rPr>
              <a:t>Usability </a:t>
            </a:r>
            <a:r>
              <a:rPr lang="en-US" sz="1200" dirty="0" smtClean="0">
                <a:solidFill>
                  <a:schemeClr val="bg1"/>
                </a:solidFill>
                <a:latin typeface="Arial" panose="020B0604020202020204" pitchFamily="34" charset="0"/>
                <a:cs typeface="Arial" panose="020B0604020202020204" pitchFamily="34" charset="0"/>
              </a:rPr>
              <a:t>and User Experience</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Offer an intuitive and user-friendly interface.</a:t>
            </a: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Present information clearly through effective visualizations.</a:t>
            </a:r>
          </a:p>
          <a:p>
            <a:pPr marL="285750" indent="-285750">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7. </a:t>
            </a:r>
            <a:r>
              <a:rPr lang="en-US" sz="1200" dirty="0" smtClean="0">
                <a:solidFill>
                  <a:schemeClr val="bg1"/>
                </a:solidFill>
                <a:latin typeface="Arial" panose="020B0604020202020204" pitchFamily="34" charset="0"/>
                <a:cs typeface="Arial" panose="020B0604020202020204" pitchFamily="34" charset="0"/>
              </a:rPr>
              <a:t>Interpretability:</a:t>
            </a: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Ensure model predictions are interpretable.</a:t>
            </a: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Explain feature contributions to predictions.</a:t>
            </a:r>
          </a:p>
          <a:p>
            <a:pPr marL="285750" indent="-285750">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8. </a:t>
            </a:r>
            <a:r>
              <a:rPr lang="en-US" sz="1200" dirty="0" smtClean="0">
                <a:solidFill>
                  <a:schemeClr val="bg1"/>
                </a:solidFill>
                <a:latin typeface="Arial" panose="020B0604020202020204" pitchFamily="34" charset="0"/>
                <a:cs typeface="Arial" panose="020B0604020202020204" pitchFamily="34" charset="0"/>
              </a:rPr>
              <a:t>Availability </a:t>
            </a:r>
            <a:r>
              <a:rPr lang="en-US" sz="1200" dirty="0" smtClean="0">
                <a:solidFill>
                  <a:schemeClr val="bg1"/>
                </a:solidFill>
                <a:latin typeface="Arial" panose="020B0604020202020204" pitchFamily="34" charset="0"/>
                <a:cs typeface="Arial" panose="020B0604020202020204" pitchFamily="34" charset="0"/>
              </a:rPr>
              <a:t>and Uptime</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Maintain high availability with over 99.9% uptime.</a:t>
            </a: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Incorporate failover mechanisms for minimal downtime.</a:t>
            </a:r>
          </a:p>
          <a:p>
            <a:pPr marL="285750" indent="-285750">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9. </a:t>
            </a:r>
            <a:r>
              <a:rPr lang="en-US" sz="1200" dirty="0" smtClean="0">
                <a:solidFill>
                  <a:schemeClr val="bg1"/>
                </a:solidFill>
                <a:latin typeface="Arial" panose="020B0604020202020204" pitchFamily="34" charset="0"/>
                <a:cs typeface="Arial" panose="020B0604020202020204" pitchFamily="34" charset="0"/>
              </a:rPr>
              <a:t>Compatibility:</a:t>
            </a: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Support various sensory data sources and formats.</a:t>
            </a: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Integrate with existing hospital systems.</a:t>
            </a:r>
          </a:p>
          <a:p>
            <a:pPr marL="285750" indent="-285750">
              <a:lnSpc>
                <a:spcPct val="150000"/>
              </a:lnSpc>
              <a:buFont typeface="Wingdings" panose="05000000000000000000" pitchFamily="2" charset="2"/>
              <a:buChar char="Ø"/>
            </a:pP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10. </a:t>
            </a:r>
            <a:r>
              <a:rPr lang="en-US" sz="1200" dirty="0" smtClean="0">
                <a:solidFill>
                  <a:schemeClr val="bg1"/>
                </a:solidFill>
                <a:latin typeface="Arial" panose="020B0604020202020204" pitchFamily="34" charset="0"/>
                <a:cs typeface="Arial" panose="020B0604020202020204" pitchFamily="34" charset="0"/>
              </a:rPr>
              <a:t>Maintainability:</a:t>
            </a:r>
            <a:endParaRPr lang="en-US" sz="1200" dirty="0" smtClean="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Maintain well-structured, documented code.</a:t>
            </a:r>
          </a:p>
          <a:p>
            <a:pPr marL="285750" indent="-285750">
              <a:lnSpc>
                <a:spcPct val="150000"/>
              </a:lnSpc>
              <a:buFont typeface="Wingdings" panose="05000000000000000000" pitchFamily="2" charset="2"/>
              <a:buChar char="Ø"/>
            </a:pPr>
            <a:r>
              <a:rPr lang="en-US" sz="1200" dirty="0" smtClean="0">
                <a:solidFill>
                  <a:schemeClr val="bg1"/>
                </a:solidFill>
                <a:latin typeface="Arial" panose="020B0604020202020204" pitchFamily="34" charset="0"/>
                <a:cs typeface="Arial" panose="020B0604020202020204" pitchFamily="34" charset="0"/>
              </a:rPr>
              <a:t>    - Allow for seamless updates and patches</a:t>
            </a:r>
            <a:r>
              <a:rPr lang="en-US" sz="1200" dirty="0" smtClean="0">
                <a:solidFill>
                  <a:schemeClr val="bg1"/>
                </a:solidFill>
                <a:latin typeface="Arial" panose="020B0604020202020204" pitchFamily="34" charset="0"/>
                <a:cs typeface="Arial" panose="020B0604020202020204" pitchFamily="34" charset="0"/>
              </a:rPr>
              <a:t>.</a:t>
            </a:r>
            <a:endParaRPr lang="en-US" sz="1200" dirty="0" smtClean="0">
              <a:solidFill>
                <a:schemeClr val="bg1"/>
              </a:solidFill>
              <a:latin typeface="Arial" panose="020B0604020202020204" pitchFamily="34" charset="0"/>
              <a:cs typeface="Arial" panose="020B0604020202020204" pitchFamily="34" charset="0"/>
            </a:endParaRPr>
          </a:p>
        </p:txBody>
      </p:sp>
      <p:pic>
        <p:nvPicPr>
          <p:cNvPr id="12" name="Graphic 11" descr="Checklist with solid fill">
            <a:extLst>
              <a:ext uri="{FF2B5EF4-FFF2-40B4-BE49-F238E27FC236}">
                <a16:creationId xmlns:a16="http://schemas.microsoft.com/office/drawing/2014/main" xmlns="" id="{72D9914F-2609-493C-8D56-D2D0561B9C47}"/>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638121" y="22731"/>
            <a:ext cx="617885" cy="61788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236821059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15972-F2AF-4764-BE3A-34B73F8C2D4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209AD920-6677-4BBC-99F2-2887042CE90F}"/>
              </a:ext>
            </a:extLst>
          </p:cNvPr>
          <p:cNvSpPr>
            <a:spLocks noGrp="1"/>
          </p:cNvSpPr>
          <p:nvPr>
            <p:ph type="subTitle" idx="1"/>
          </p:nvPr>
        </p:nvSpPr>
        <p:spPr/>
        <p:txBody>
          <a:bodyPr/>
          <a:lstStyle/>
          <a:p>
            <a:endParaRPr lang="en-US"/>
          </a:p>
        </p:txBody>
      </p:sp>
      <p:pic>
        <p:nvPicPr>
          <p:cNvPr id="1032" name="Picture 8">
            <a:extLst>
              <a:ext uri="{FF2B5EF4-FFF2-40B4-BE49-F238E27FC236}">
                <a16:creationId xmlns:a16="http://schemas.microsoft.com/office/drawing/2014/main" xmlns="" id="{D8BCA562-6578-4A68-8B72-8B3EB3EB8788}"/>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t="7909" b="7909"/>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psez="http://schemas.microsoft.com/office/powerpoint/2016/sectionzoom" xmlns="" Requires="psez">
          <p:graphicFrame>
            <p:nvGraphicFramePr>
              <p:cNvPr id="8" name="Section Zoom 7">
                <a:extLst>
                  <a:ext uri="{FF2B5EF4-FFF2-40B4-BE49-F238E27FC236}">
                    <a16:creationId xmlns:a16="http://schemas.microsoft.com/office/drawing/2014/main" id="{90C31616-BB77-44C9-B265-B7677B48EA63}"/>
                  </a:ext>
                </a:extLst>
              </p:cNvPr>
              <p:cNvGraphicFramePr>
                <a:graphicFrameLocks noChangeAspect="1"/>
              </p:cNvGraphicFramePr>
              <p:nvPr>
                <p:extLst>
                  <p:ext uri="{D42A27DB-BD31-4B8C-83A1-F6EECF244321}">
                    <p14:modId xmlns:p14="http://schemas.microsoft.com/office/powerpoint/2010/main" val="2795109025"/>
                  </p:ext>
                </p:extLst>
              </p:nvPr>
            </p:nvGraphicFramePr>
            <p:xfrm>
              <a:off x="845575" y="584544"/>
              <a:ext cx="3048000" cy="1714500"/>
            </p:xfrm>
            <a:graphic>
              <a:graphicData uri="http://schemas.microsoft.com/office/powerpoint/2016/sectionzoom">
                <psez:sectionZm>
                  <psez:sectionZmObj sectionId="{98A27DC6-15AD-4359-ABA2-5A265DF3D72A}">
                    <psez:zmPr id="{203CD21B-C3A6-40E5-914B-9B83858DF19B}" transitionDur="1000" showBg="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8" name="Section Zoom 7">
                <a:hlinkClick r:id="rId4" action="ppaction://hlinksldjump"/>
                <a:extLst>
                  <a:ext uri="{FF2B5EF4-FFF2-40B4-BE49-F238E27FC236}">
                    <a16:creationId xmlns:a16="http://schemas.microsoft.com/office/drawing/2014/main" xmlns="" xmlns:psez="http://schemas.microsoft.com/office/powerpoint/2016/sectionzoom" id="{90C31616-BB77-44C9-B265-B7677B48EA63}"/>
                  </a:ext>
                </a:extLst>
              </p:cNvPr>
              <p:cNvPicPr>
                <a:picLocks noGrp="1" noRot="1" noChangeAspect="1" noMove="1" noResize="1" noEditPoints="1" noAdjustHandles="1" noChangeArrowheads="1" noChangeShapeType="1"/>
              </p:cNvPicPr>
              <p:nvPr/>
            </p:nvPicPr>
            <p:blipFill>
              <a:blip r:embed="rId5"/>
              <a:stretch>
                <a:fillRect/>
              </a:stretch>
            </p:blipFill>
            <p:spPr>
              <a:xfrm>
                <a:off x="845575" y="584544"/>
                <a:ext cx="3048000" cy="1714500"/>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10" name="Section Zoom 9">
                <a:extLst>
                  <a:ext uri="{FF2B5EF4-FFF2-40B4-BE49-F238E27FC236}">
                    <a16:creationId xmlns:a16="http://schemas.microsoft.com/office/drawing/2014/main" id="{7D6E19F6-9A81-4A02-8AEC-31B6627D51BE}"/>
                  </a:ext>
                </a:extLst>
              </p:cNvPr>
              <p:cNvGraphicFramePr>
                <a:graphicFrameLocks noChangeAspect="1"/>
              </p:cNvGraphicFramePr>
              <p:nvPr>
                <p:extLst>
                  <p:ext uri="{D42A27DB-BD31-4B8C-83A1-F6EECF244321}">
                    <p14:modId xmlns:p14="http://schemas.microsoft.com/office/powerpoint/2010/main" val="2177053110"/>
                  </p:ext>
                </p:extLst>
              </p:nvPr>
            </p:nvGraphicFramePr>
            <p:xfrm>
              <a:off x="2990484" y="611188"/>
              <a:ext cx="3048000" cy="1714500"/>
            </p:xfrm>
            <a:graphic>
              <a:graphicData uri="http://schemas.microsoft.com/office/powerpoint/2016/sectionzoom">
                <psez:sectionZm>
                  <psez:sectionZmObj sectionId="{13B0C0D0-8426-486A-88DF-ED980568FC0D}">
                    <psez:zmPr id="{55AF28D9-CDFC-445A-B0E6-FF7BA8A5D4FB}"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10" name="Section Zoom 9">
                <a:hlinkClick r:id="rId7" action="ppaction://hlinksldjump"/>
                <a:extLst>
                  <a:ext uri="{FF2B5EF4-FFF2-40B4-BE49-F238E27FC236}">
                    <a16:creationId xmlns:a16="http://schemas.microsoft.com/office/drawing/2014/main" xmlns="" id="{7D6E19F6-9A81-4A02-8AEC-31B6627D51BE}"/>
                  </a:ext>
                </a:extLst>
              </p:cNvPr>
              <p:cNvPicPr>
                <a:picLocks noGrp="1" noRot="1" noChangeAspect="1" noMove="1" noResize="1" noEditPoints="1" noAdjustHandles="1" noChangeArrowheads="1" noChangeShapeType="1"/>
              </p:cNvPicPr>
              <p:nvPr/>
            </p:nvPicPr>
            <p:blipFill>
              <a:blip r:embed="rId8"/>
              <a:stretch>
                <a:fillRect/>
              </a:stretch>
            </p:blipFill>
            <p:spPr>
              <a:xfrm>
                <a:off x="2990484" y="611188"/>
                <a:ext cx="3048000" cy="1714500"/>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34" name="Section Zoom 33">
                <a:extLst>
                  <a:ext uri="{FF2B5EF4-FFF2-40B4-BE49-F238E27FC236}">
                    <a16:creationId xmlns:a16="http://schemas.microsoft.com/office/drawing/2014/main" id="{F1AE8789-4B05-4982-B4CF-944E6A1889DC}"/>
                  </a:ext>
                </a:extLst>
              </p:cNvPr>
              <p:cNvGraphicFramePr>
                <a:graphicFrameLocks noChangeAspect="1"/>
              </p:cNvGraphicFramePr>
              <p:nvPr>
                <p:extLst>
                  <p:ext uri="{D42A27DB-BD31-4B8C-83A1-F6EECF244321}">
                    <p14:modId xmlns:p14="http://schemas.microsoft.com/office/powerpoint/2010/main" val="2167285897"/>
                  </p:ext>
                </p:extLst>
              </p:nvPr>
            </p:nvGraphicFramePr>
            <p:xfrm>
              <a:off x="5058748" y="584544"/>
              <a:ext cx="3259293" cy="1833353"/>
            </p:xfrm>
            <a:graphic>
              <a:graphicData uri="http://schemas.microsoft.com/office/powerpoint/2016/sectionzoom">
                <psez:sectionZm>
                  <psez:sectionZmObj sectionId="{7DFC733F-8795-4AA0-AA88-528E9A768DE4}">
                    <psez:zmPr id="{7B3E3A6F-5A5F-41F1-BE2E-5A6A0F6846DA}" transitionDur="1000" showBg="0">
                      <p166:blipFill xmlns:p166="http://schemas.microsoft.com/office/powerpoint/2016/6/main">
                        <a:blip r:embed="rId9"/>
                        <a:stretch>
                          <a:fillRect/>
                        </a:stretch>
                      </p166:blipFill>
                      <p166:spPr xmlns:p166="http://schemas.microsoft.com/office/powerpoint/2016/6/main">
                        <a:xfrm>
                          <a:off x="0" y="0"/>
                          <a:ext cx="3259293" cy="1833353"/>
                        </a:xfrm>
                        <a:prstGeom prst="rect">
                          <a:avLst/>
                        </a:prstGeom>
                        <a:noFill/>
                      </p166:spPr>
                    </psez:zmPr>
                  </psez:sectionZmObj>
                </psez:sectionZm>
              </a:graphicData>
            </a:graphic>
          </p:graphicFrame>
        </mc:Choice>
        <mc:Fallback>
          <p:pic>
            <p:nvPicPr>
              <p:cNvPr id="34" name="Section Zoom 33">
                <a:hlinkClick r:id="rId10" action="ppaction://hlinksldjump"/>
                <a:extLst>
                  <a:ext uri="{FF2B5EF4-FFF2-40B4-BE49-F238E27FC236}">
                    <a16:creationId xmlns:a16="http://schemas.microsoft.com/office/drawing/2014/main" xmlns="" id="{F1AE8789-4B05-4982-B4CF-944E6A1889DC}"/>
                  </a:ext>
                </a:extLst>
              </p:cNvPr>
              <p:cNvPicPr>
                <a:picLocks noGrp="1" noRot="1" noChangeAspect="1" noMove="1" noResize="1" noEditPoints="1" noAdjustHandles="1" noChangeArrowheads="1" noChangeShapeType="1"/>
              </p:cNvPicPr>
              <p:nvPr/>
            </p:nvPicPr>
            <p:blipFill>
              <a:blip r:embed="rId11"/>
              <a:stretch>
                <a:fillRect/>
              </a:stretch>
            </p:blipFill>
            <p:spPr>
              <a:xfrm>
                <a:off x="5058748" y="584544"/>
                <a:ext cx="3259293" cy="1833353"/>
              </a:xfrm>
              <a:prstGeom prst="rect">
                <a:avLst/>
              </a:prstGeom>
              <a:noFill/>
            </p:spPr>
          </p:pic>
        </mc:Fallback>
      </mc:AlternateContent>
      <mc:AlternateContent xmlns:mc="http://schemas.openxmlformats.org/markup-compatibility/2006">
        <mc:Choice xmlns:psez="http://schemas.microsoft.com/office/powerpoint/2016/sectionzoom" xmlns="" Requires="psez">
          <p:graphicFrame>
            <p:nvGraphicFramePr>
              <p:cNvPr id="40" name="Section Zoom 39">
                <a:extLst>
                  <a:ext uri="{FF2B5EF4-FFF2-40B4-BE49-F238E27FC236}">
                    <a16:creationId xmlns:a16="http://schemas.microsoft.com/office/drawing/2014/main" id="{311D8C58-9D53-4471-899B-F637642CE602}"/>
                  </a:ext>
                </a:extLst>
              </p:cNvPr>
              <p:cNvGraphicFramePr>
                <a:graphicFrameLocks noChangeAspect="1"/>
              </p:cNvGraphicFramePr>
              <p:nvPr>
                <p:extLst>
                  <p:ext uri="{D42A27DB-BD31-4B8C-83A1-F6EECF244321}">
                    <p14:modId xmlns:p14="http://schemas.microsoft.com/office/powerpoint/2010/main" val="3672574395"/>
                  </p:ext>
                </p:extLst>
              </p:nvPr>
            </p:nvGraphicFramePr>
            <p:xfrm>
              <a:off x="7264249" y="609028"/>
              <a:ext cx="3034906" cy="1707135"/>
            </p:xfrm>
            <a:graphic>
              <a:graphicData uri="http://schemas.microsoft.com/office/powerpoint/2016/sectionzoom">
                <psez:sectionZm>
                  <psez:sectionZmObj sectionId="{0020932C-77D9-4B3E-B2A4-EFC1D047E121}">
                    <psez:zmPr id="{5439A670-AF6F-4155-9A90-F4B9FB04E4C2}" transitionDur="1000" showBg="0">
                      <p166:blipFill xmlns:p166="http://schemas.microsoft.com/office/powerpoint/2016/6/main">
                        <a:blip r:embed="rId12"/>
                        <a:stretch>
                          <a:fillRect/>
                        </a:stretch>
                      </p166:blipFill>
                      <p166:spPr xmlns:p166="http://schemas.microsoft.com/office/powerpoint/2016/6/main">
                        <a:xfrm>
                          <a:off x="0" y="0"/>
                          <a:ext cx="3034906" cy="1707135"/>
                        </a:xfrm>
                        <a:prstGeom prst="rect">
                          <a:avLst/>
                        </a:prstGeom>
                        <a:noFill/>
                      </p166:spPr>
                    </psez:zmPr>
                  </psez:sectionZmObj>
                </psez:sectionZm>
              </a:graphicData>
            </a:graphic>
          </p:graphicFrame>
        </mc:Choice>
        <mc:Fallback>
          <p:pic>
            <p:nvPicPr>
              <p:cNvPr id="40" name="Section Zoom 39">
                <a:hlinkClick r:id="rId13" action="ppaction://hlinksldjump"/>
                <a:extLst>
                  <a:ext uri="{FF2B5EF4-FFF2-40B4-BE49-F238E27FC236}">
                    <a16:creationId xmlns:a16="http://schemas.microsoft.com/office/drawing/2014/main" xmlns="" id="{311D8C58-9D53-4471-899B-F637642CE602}"/>
                  </a:ext>
                </a:extLst>
              </p:cNvPr>
              <p:cNvPicPr>
                <a:picLocks noGrp="1" noRot="1" noChangeAspect="1" noMove="1" noResize="1" noEditPoints="1" noAdjustHandles="1" noChangeArrowheads="1" noChangeShapeType="1"/>
              </p:cNvPicPr>
              <p:nvPr/>
            </p:nvPicPr>
            <p:blipFill>
              <a:blip r:embed="rId14"/>
              <a:stretch>
                <a:fillRect/>
              </a:stretch>
            </p:blipFill>
            <p:spPr>
              <a:xfrm>
                <a:off x="7264249" y="609028"/>
                <a:ext cx="3034906" cy="1707135"/>
              </a:xfrm>
              <a:prstGeom prst="rect">
                <a:avLst/>
              </a:prstGeom>
              <a:noFill/>
            </p:spPr>
          </p:pic>
        </mc:Fallback>
      </mc:AlternateContent>
      <mc:AlternateContent xmlns:mc="http://schemas.openxmlformats.org/markup-compatibility/2006">
        <mc:Choice xmlns:psez="http://schemas.microsoft.com/office/powerpoint/2016/sectionzoom" xmlns="" Requires="psez">
          <p:graphicFrame>
            <p:nvGraphicFramePr>
              <p:cNvPr id="42" name="Section Zoom 41">
                <a:extLst>
                  <a:ext uri="{FF2B5EF4-FFF2-40B4-BE49-F238E27FC236}">
                    <a16:creationId xmlns:a16="http://schemas.microsoft.com/office/drawing/2014/main" id="{24ECD63D-43B2-4629-A3B2-B8ADB15375D2}"/>
                  </a:ext>
                </a:extLst>
              </p:cNvPr>
              <p:cNvGraphicFramePr>
                <a:graphicFrameLocks noChangeAspect="1"/>
              </p:cNvGraphicFramePr>
              <p:nvPr>
                <p:extLst>
                  <p:ext uri="{D42A27DB-BD31-4B8C-83A1-F6EECF244321}">
                    <p14:modId xmlns:p14="http://schemas.microsoft.com/office/powerpoint/2010/main" val="1502158820"/>
                  </p:ext>
                </p:extLst>
              </p:nvPr>
            </p:nvGraphicFramePr>
            <p:xfrm>
              <a:off x="9159244" y="542236"/>
              <a:ext cx="3259293" cy="1833352"/>
            </p:xfrm>
            <a:graphic>
              <a:graphicData uri="http://schemas.microsoft.com/office/powerpoint/2016/sectionzoom">
                <psez:sectionZm>
                  <psez:sectionZmObj sectionId="{EAC95133-C05E-4A24-8AF0-82451CCAFAE5}">
                    <psez:zmPr id="{FD1494AF-A282-4D4C-8EF0-D2E0A7093594}" transitionDur="1000" showBg="0">
                      <p166:blipFill xmlns:p166="http://schemas.microsoft.com/office/powerpoint/2016/6/main">
                        <a:blip r:embed="rId15"/>
                        <a:stretch>
                          <a:fillRect/>
                        </a:stretch>
                      </p166:blipFill>
                      <p166:spPr xmlns:p166="http://schemas.microsoft.com/office/powerpoint/2016/6/main">
                        <a:xfrm>
                          <a:off x="0" y="0"/>
                          <a:ext cx="3259293" cy="1833352"/>
                        </a:xfrm>
                        <a:prstGeom prst="rect">
                          <a:avLst/>
                        </a:prstGeom>
                        <a:noFill/>
                      </p166:spPr>
                    </psez:zmPr>
                  </psez:sectionZmObj>
                </psez:sectionZm>
              </a:graphicData>
            </a:graphic>
          </p:graphicFrame>
        </mc:Choice>
        <mc:Fallback>
          <p:pic>
            <p:nvPicPr>
              <p:cNvPr id="42" name="Section Zoom 41">
                <a:hlinkClick r:id="rId16" action="ppaction://hlinksldjump"/>
                <a:extLst>
                  <a:ext uri="{FF2B5EF4-FFF2-40B4-BE49-F238E27FC236}">
                    <a16:creationId xmlns:a16="http://schemas.microsoft.com/office/drawing/2014/main" xmlns="" id="{24ECD63D-43B2-4629-A3B2-B8ADB15375D2}"/>
                  </a:ext>
                </a:extLst>
              </p:cNvPr>
              <p:cNvPicPr>
                <a:picLocks noGrp="1" noRot="1" noChangeAspect="1" noMove="1" noResize="1" noEditPoints="1" noAdjustHandles="1" noChangeArrowheads="1" noChangeShapeType="1"/>
              </p:cNvPicPr>
              <p:nvPr/>
            </p:nvPicPr>
            <p:blipFill>
              <a:blip r:embed="rId17"/>
              <a:stretch>
                <a:fillRect/>
              </a:stretch>
            </p:blipFill>
            <p:spPr>
              <a:xfrm>
                <a:off x="9159244" y="542236"/>
                <a:ext cx="3259293" cy="1833352"/>
              </a:xfrm>
              <a:prstGeom prst="rect">
                <a:avLst/>
              </a:prstGeom>
              <a:noFill/>
            </p:spPr>
          </p:pic>
        </mc:Fallback>
      </mc:AlternateContent>
      <mc:AlternateContent xmlns:mc="http://schemas.openxmlformats.org/markup-compatibility/2006">
        <mc:Choice xmlns:psez="http://schemas.microsoft.com/office/powerpoint/2016/sectionzoom" xmlns="" Requires="psez">
          <p:graphicFrame>
            <p:nvGraphicFramePr>
              <p:cNvPr id="44" name="Section Zoom 43">
                <a:extLst>
                  <a:ext uri="{FF2B5EF4-FFF2-40B4-BE49-F238E27FC236}">
                    <a16:creationId xmlns:a16="http://schemas.microsoft.com/office/drawing/2014/main" id="{6112FAD9-3EB1-40A8-8E46-0DF7636932E6}"/>
                  </a:ext>
                </a:extLst>
              </p:cNvPr>
              <p:cNvGraphicFramePr>
                <a:graphicFrameLocks noChangeAspect="1"/>
              </p:cNvGraphicFramePr>
              <p:nvPr>
                <p:extLst>
                  <p:ext uri="{D42A27DB-BD31-4B8C-83A1-F6EECF244321}">
                    <p14:modId xmlns:p14="http://schemas.microsoft.com/office/powerpoint/2010/main" val="3974244712"/>
                  </p:ext>
                </p:extLst>
              </p:nvPr>
            </p:nvGraphicFramePr>
            <p:xfrm>
              <a:off x="715301" y="2316163"/>
              <a:ext cx="3177077" cy="1787106"/>
            </p:xfrm>
            <a:graphic>
              <a:graphicData uri="http://schemas.microsoft.com/office/powerpoint/2016/sectionzoom">
                <psez:sectionZm>
                  <psez:sectionZmObj sectionId="{855A1440-9CB3-4152-B1BD-6827849822DC}">
                    <psez:zmPr id="{D266D020-81BC-4FD4-BBF4-9F46B87C26D8}" transitionDur="1000" showBg="0">
                      <p166:blipFill xmlns:p166="http://schemas.microsoft.com/office/powerpoint/2016/6/main">
                        <a:blip r:embed="rId18"/>
                        <a:stretch>
                          <a:fillRect/>
                        </a:stretch>
                      </p166:blipFill>
                      <p166:spPr xmlns:p166="http://schemas.microsoft.com/office/powerpoint/2016/6/main">
                        <a:xfrm>
                          <a:off x="0" y="0"/>
                          <a:ext cx="3177077" cy="1787106"/>
                        </a:xfrm>
                        <a:prstGeom prst="rect">
                          <a:avLst/>
                        </a:prstGeom>
                      </p166:spPr>
                    </psez:zmPr>
                  </psez:sectionZmObj>
                </psez:sectionZm>
              </a:graphicData>
            </a:graphic>
          </p:graphicFrame>
        </mc:Choice>
        <mc:Fallback>
          <p:pic>
            <p:nvPicPr>
              <p:cNvPr id="44" name="Section Zoom 43">
                <a:hlinkClick r:id="rId19" action="ppaction://hlinksldjump"/>
                <a:extLst>
                  <a:ext uri="{FF2B5EF4-FFF2-40B4-BE49-F238E27FC236}">
                    <a16:creationId xmlns:a16="http://schemas.microsoft.com/office/drawing/2014/main" xmlns="" id="{6112FAD9-3EB1-40A8-8E46-0DF7636932E6}"/>
                  </a:ext>
                </a:extLst>
              </p:cNvPr>
              <p:cNvPicPr>
                <a:picLocks noGrp="1" noRot="1" noChangeAspect="1" noMove="1" noResize="1" noEditPoints="1" noAdjustHandles="1" noChangeArrowheads="1" noChangeShapeType="1"/>
              </p:cNvPicPr>
              <p:nvPr/>
            </p:nvPicPr>
            <p:blipFill>
              <a:blip r:embed="rId20"/>
              <a:stretch>
                <a:fillRect/>
              </a:stretch>
            </p:blipFill>
            <p:spPr>
              <a:xfrm>
                <a:off x="715301" y="2316163"/>
                <a:ext cx="3177077" cy="1787106"/>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46" name="Section Zoom 45">
                <a:extLst>
                  <a:ext uri="{FF2B5EF4-FFF2-40B4-BE49-F238E27FC236}">
                    <a16:creationId xmlns:a16="http://schemas.microsoft.com/office/drawing/2014/main" id="{1CB3BE9C-F43D-47ED-836C-A470EC3819B1}"/>
                  </a:ext>
                </a:extLst>
              </p:cNvPr>
              <p:cNvGraphicFramePr>
                <a:graphicFrameLocks noChangeAspect="1"/>
              </p:cNvGraphicFramePr>
              <p:nvPr>
                <p:extLst>
                  <p:ext uri="{D42A27DB-BD31-4B8C-83A1-F6EECF244321}">
                    <p14:modId xmlns:p14="http://schemas.microsoft.com/office/powerpoint/2010/main" val="2327236044"/>
                  </p:ext>
                </p:extLst>
              </p:nvPr>
            </p:nvGraphicFramePr>
            <p:xfrm>
              <a:off x="2947097" y="2342807"/>
              <a:ext cx="3177078" cy="1787106"/>
            </p:xfrm>
            <a:graphic>
              <a:graphicData uri="http://schemas.microsoft.com/office/powerpoint/2016/sectionzoom">
                <psez:sectionZm>
                  <psez:sectionZmObj sectionId="{E55E851C-9F2B-42CD-B264-82AA2F5A77D1}">
                    <psez:zmPr id="{73A714E0-E543-429E-AF84-66A47553D76F}" transitionDur="1000" showBg="0">
                      <p166:blipFill xmlns:p166="http://schemas.microsoft.com/office/powerpoint/2016/6/main">
                        <a:blip r:embed="rId21"/>
                        <a:stretch>
                          <a:fillRect/>
                        </a:stretch>
                      </p166:blipFill>
                      <p166:spPr xmlns:p166="http://schemas.microsoft.com/office/powerpoint/2016/6/main">
                        <a:xfrm>
                          <a:off x="0" y="0"/>
                          <a:ext cx="3177078" cy="1787106"/>
                        </a:xfrm>
                        <a:prstGeom prst="rect">
                          <a:avLst/>
                        </a:prstGeom>
                      </p166:spPr>
                    </psez:zmPr>
                  </psez:sectionZmObj>
                </psez:sectionZm>
              </a:graphicData>
            </a:graphic>
          </p:graphicFrame>
        </mc:Choice>
        <mc:Fallback>
          <p:pic>
            <p:nvPicPr>
              <p:cNvPr id="46" name="Section Zoom 45">
                <a:hlinkClick r:id="rId22" action="ppaction://hlinksldjump"/>
                <a:extLst>
                  <a:ext uri="{FF2B5EF4-FFF2-40B4-BE49-F238E27FC236}">
                    <a16:creationId xmlns:a16="http://schemas.microsoft.com/office/drawing/2014/main" xmlns="" id="{1CB3BE9C-F43D-47ED-836C-A470EC3819B1}"/>
                  </a:ext>
                </a:extLst>
              </p:cNvPr>
              <p:cNvPicPr>
                <a:picLocks noGrp="1" noRot="1" noChangeAspect="1" noMove="1" noResize="1" noEditPoints="1" noAdjustHandles="1" noChangeArrowheads="1" noChangeShapeType="1"/>
              </p:cNvPicPr>
              <p:nvPr/>
            </p:nvPicPr>
            <p:blipFill>
              <a:blip r:embed="rId23"/>
              <a:stretch>
                <a:fillRect/>
              </a:stretch>
            </p:blipFill>
            <p:spPr>
              <a:xfrm>
                <a:off x="2947097" y="2342807"/>
                <a:ext cx="3177078" cy="1787106"/>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48" name="Section Zoom 47">
                <a:extLst>
                  <a:ext uri="{FF2B5EF4-FFF2-40B4-BE49-F238E27FC236}">
                    <a16:creationId xmlns:a16="http://schemas.microsoft.com/office/drawing/2014/main" id="{D587BB5B-005B-4637-8B23-3B7941A3C22D}"/>
                  </a:ext>
                </a:extLst>
              </p:cNvPr>
              <p:cNvGraphicFramePr>
                <a:graphicFrameLocks noChangeAspect="1"/>
              </p:cNvGraphicFramePr>
              <p:nvPr>
                <p:extLst>
                  <p:ext uri="{D42A27DB-BD31-4B8C-83A1-F6EECF244321}">
                    <p14:modId xmlns:p14="http://schemas.microsoft.com/office/powerpoint/2010/main" val="3415237040"/>
                  </p:ext>
                </p:extLst>
              </p:nvPr>
            </p:nvGraphicFramePr>
            <p:xfrm>
              <a:off x="5099856" y="2316163"/>
              <a:ext cx="3177078" cy="1787107"/>
            </p:xfrm>
            <a:graphic>
              <a:graphicData uri="http://schemas.microsoft.com/office/powerpoint/2016/sectionzoom">
                <psez:sectionZm>
                  <psez:sectionZmObj sectionId="{730A1EA3-4BB8-4975-99A0-7B6FD762FE0B}">
                    <psez:zmPr id="{2B543D2E-D0A8-4F23-A2EB-9CB5AB1625BA}" transitionDur="1000" showBg="0">
                      <p166:blipFill xmlns:p166="http://schemas.microsoft.com/office/powerpoint/2016/6/main">
                        <a:blip r:embed="rId24"/>
                        <a:stretch>
                          <a:fillRect/>
                        </a:stretch>
                      </p166:blipFill>
                      <p166:spPr xmlns:p166="http://schemas.microsoft.com/office/powerpoint/2016/6/main">
                        <a:xfrm>
                          <a:off x="0" y="0"/>
                          <a:ext cx="3177078" cy="1787107"/>
                        </a:xfrm>
                        <a:prstGeom prst="rect">
                          <a:avLst/>
                        </a:prstGeom>
                      </p166:spPr>
                    </psez:zmPr>
                  </psez:sectionZmObj>
                </psez:sectionZm>
              </a:graphicData>
            </a:graphic>
          </p:graphicFrame>
        </mc:Choice>
        <mc:Fallback>
          <p:pic>
            <p:nvPicPr>
              <p:cNvPr id="48" name="Section Zoom 47">
                <a:hlinkClick r:id="rId25" action="ppaction://hlinksldjump"/>
                <a:extLst>
                  <a:ext uri="{FF2B5EF4-FFF2-40B4-BE49-F238E27FC236}">
                    <a16:creationId xmlns:a16="http://schemas.microsoft.com/office/drawing/2014/main" xmlns="" id="{D587BB5B-005B-4637-8B23-3B7941A3C22D}"/>
                  </a:ext>
                </a:extLst>
              </p:cNvPr>
              <p:cNvPicPr>
                <a:picLocks noGrp="1" noRot="1" noChangeAspect="1" noMove="1" noResize="1" noEditPoints="1" noAdjustHandles="1" noChangeArrowheads="1" noChangeShapeType="1"/>
              </p:cNvPicPr>
              <p:nvPr/>
            </p:nvPicPr>
            <p:blipFill>
              <a:blip r:embed="rId26"/>
              <a:stretch>
                <a:fillRect/>
              </a:stretch>
            </p:blipFill>
            <p:spPr>
              <a:xfrm>
                <a:off x="5099856" y="2316163"/>
                <a:ext cx="3177078" cy="1787107"/>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54" name="Section Zoom 53">
                <a:extLst>
                  <a:ext uri="{FF2B5EF4-FFF2-40B4-BE49-F238E27FC236}">
                    <a16:creationId xmlns:a16="http://schemas.microsoft.com/office/drawing/2014/main" id="{D70A909B-ABAE-4939-8238-9225BB02EBDA}"/>
                  </a:ext>
                </a:extLst>
              </p:cNvPr>
              <p:cNvGraphicFramePr>
                <a:graphicFrameLocks noChangeAspect="1"/>
              </p:cNvGraphicFramePr>
              <p:nvPr>
                <p:extLst>
                  <p:ext uri="{D42A27DB-BD31-4B8C-83A1-F6EECF244321}">
                    <p14:modId xmlns:p14="http://schemas.microsoft.com/office/powerpoint/2010/main" val="1596733680"/>
                  </p:ext>
                </p:extLst>
              </p:nvPr>
            </p:nvGraphicFramePr>
            <p:xfrm>
              <a:off x="7190193" y="2252796"/>
              <a:ext cx="3259293" cy="1833353"/>
            </p:xfrm>
            <a:graphic>
              <a:graphicData uri="http://schemas.microsoft.com/office/powerpoint/2016/sectionzoom">
                <psez:sectionZm>
                  <psez:sectionZmObj sectionId="{787E7D6B-1A90-437B-B5DE-BBB8E07FE9F1}">
                    <psez:zmPr id="{E2DF2DEF-7B2C-41CA-8CDA-FCC788F7F9ED}" transitionDur="1000" showBg="0">
                      <p166:blipFill xmlns:p166="http://schemas.microsoft.com/office/powerpoint/2016/6/main">
                        <a:blip r:embed="rId27"/>
                        <a:stretch>
                          <a:fillRect/>
                        </a:stretch>
                      </p166:blipFill>
                      <p166:spPr xmlns:p166="http://schemas.microsoft.com/office/powerpoint/2016/6/main">
                        <a:xfrm>
                          <a:off x="0" y="0"/>
                          <a:ext cx="3259293" cy="1833353"/>
                        </a:xfrm>
                        <a:prstGeom prst="rect">
                          <a:avLst/>
                        </a:prstGeom>
                      </p166:spPr>
                    </psez:zmPr>
                  </psez:sectionZmObj>
                </psez:sectionZm>
              </a:graphicData>
            </a:graphic>
          </p:graphicFrame>
        </mc:Choice>
        <mc:Fallback>
          <p:pic>
            <p:nvPicPr>
              <p:cNvPr id="54" name="Section Zoom 53">
                <a:hlinkClick r:id="rId28" action="ppaction://hlinksldjump"/>
                <a:extLst>
                  <a:ext uri="{FF2B5EF4-FFF2-40B4-BE49-F238E27FC236}">
                    <a16:creationId xmlns:a16="http://schemas.microsoft.com/office/drawing/2014/main" xmlns="" id="{D70A909B-ABAE-4939-8238-9225BB02EBDA}"/>
                  </a:ext>
                </a:extLst>
              </p:cNvPr>
              <p:cNvPicPr>
                <a:picLocks noGrp="1" noRot="1" noChangeAspect="1" noMove="1" noResize="1" noEditPoints="1" noAdjustHandles="1" noChangeArrowheads="1" noChangeShapeType="1"/>
              </p:cNvPicPr>
              <p:nvPr/>
            </p:nvPicPr>
            <p:blipFill>
              <a:blip r:embed="rId29"/>
              <a:stretch>
                <a:fillRect/>
              </a:stretch>
            </p:blipFill>
            <p:spPr>
              <a:xfrm>
                <a:off x="7190193" y="2252796"/>
                <a:ext cx="3259293" cy="1833353"/>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56" name="Section Zoom 55">
                <a:extLst>
                  <a:ext uri="{FF2B5EF4-FFF2-40B4-BE49-F238E27FC236}">
                    <a16:creationId xmlns:a16="http://schemas.microsoft.com/office/drawing/2014/main" id="{91B93D91-E0A5-4975-BB48-3E9D56ADB31F}"/>
                  </a:ext>
                </a:extLst>
              </p:cNvPr>
              <p:cNvGraphicFramePr>
                <a:graphicFrameLocks noChangeAspect="1"/>
              </p:cNvGraphicFramePr>
              <p:nvPr>
                <p:extLst>
                  <p:ext uri="{D42A27DB-BD31-4B8C-83A1-F6EECF244321}">
                    <p14:modId xmlns:p14="http://schemas.microsoft.com/office/powerpoint/2010/main" val="3853396314"/>
                  </p:ext>
                </p:extLst>
              </p:nvPr>
            </p:nvGraphicFramePr>
            <p:xfrm>
              <a:off x="9200351" y="2299042"/>
              <a:ext cx="3259294" cy="1833353"/>
            </p:xfrm>
            <a:graphic>
              <a:graphicData uri="http://schemas.microsoft.com/office/powerpoint/2016/sectionzoom">
                <psez:sectionZm>
                  <psez:sectionZmObj sectionId="{23A74D6F-CDBC-4F53-A29A-61235E0A3403}">
                    <psez:zmPr id="{3EB9C6AF-3526-4309-9800-5C2F8A8AD7E6}" transitionDur="1000" showBg="0">
                      <p166:blipFill xmlns:p166="http://schemas.microsoft.com/office/powerpoint/2016/6/main">
                        <a:blip r:embed="rId30"/>
                        <a:stretch>
                          <a:fillRect/>
                        </a:stretch>
                      </p166:blipFill>
                      <p166:spPr xmlns:p166="http://schemas.microsoft.com/office/powerpoint/2016/6/main">
                        <a:xfrm>
                          <a:off x="0" y="0"/>
                          <a:ext cx="3259294" cy="1833353"/>
                        </a:xfrm>
                        <a:prstGeom prst="rect">
                          <a:avLst/>
                        </a:prstGeom>
                      </p166:spPr>
                    </psez:zmPr>
                  </psez:sectionZmObj>
                </psez:sectionZm>
              </a:graphicData>
            </a:graphic>
          </p:graphicFrame>
        </mc:Choice>
        <mc:Fallback>
          <p:pic>
            <p:nvPicPr>
              <p:cNvPr id="56" name="Section Zoom 55">
                <a:hlinkClick r:id="rId31" action="ppaction://hlinksldjump"/>
                <a:extLst>
                  <a:ext uri="{FF2B5EF4-FFF2-40B4-BE49-F238E27FC236}">
                    <a16:creationId xmlns:a16="http://schemas.microsoft.com/office/drawing/2014/main" xmlns="" id="{91B93D91-E0A5-4975-BB48-3E9D56ADB31F}"/>
                  </a:ext>
                </a:extLst>
              </p:cNvPr>
              <p:cNvPicPr>
                <a:picLocks noGrp="1" noRot="1" noChangeAspect="1" noMove="1" noResize="1" noEditPoints="1" noAdjustHandles="1" noChangeArrowheads="1" noChangeShapeType="1"/>
              </p:cNvPicPr>
              <p:nvPr/>
            </p:nvPicPr>
            <p:blipFill>
              <a:blip r:embed="rId32"/>
              <a:stretch>
                <a:fillRect/>
              </a:stretch>
            </p:blipFill>
            <p:spPr>
              <a:xfrm>
                <a:off x="9200351" y="2299042"/>
                <a:ext cx="3259294" cy="1833353"/>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58" name="Section Zoom 57">
                <a:extLst>
                  <a:ext uri="{FF2B5EF4-FFF2-40B4-BE49-F238E27FC236}">
                    <a16:creationId xmlns:a16="http://schemas.microsoft.com/office/drawing/2014/main" id="{4D7F91EE-3931-406E-BE6F-66CC09A7AECA}"/>
                  </a:ext>
                </a:extLst>
              </p:cNvPr>
              <p:cNvGraphicFramePr>
                <a:graphicFrameLocks noChangeAspect="1"/>
              </p:cNvGraphicFramePr>
              <p:nvPr>
                <p:extLst>
                  <p:ext uri="{D42A27DB-BD31-4B8C-83A1-F6EECF244321}">
                    <p14:modId xmlns:p14="http://schemas.microsoft.com/office/powerpoint/2010/main" val="949055581"/>
                  </p:ext>
                </p:extLst>
              </p:nvPr>
            </p:nvGraphicFramePr>
            <p:xfrm>
              <a:off x="844378" y="4149516"/>
              <a:ext cx="3179691" cy="1788576"/>
            </p:xfrm>
            <a:graphic>
              <a:graphicData uri="http://schemas.microsoft.com/office/powerpoint/2016/sectionzoom">
                <psez:sectionZm>
                  <psez:sectionZmObj sectionId="{874CE7FB-E1CE-4C99-AFFA-15563E57F2EA}">
                    <psez:zmPr id="{72C14736-4264-4303-916E-74451EC50D5E}" transitionDur="1000" showBg="0">
                      <p166:blipFill xmlns:p166="http://schemas.microsoft.com/office/powerpoint/2016/6/main">
                        <a:blip r:embed="rId33"/>
                        <a:stretch>
                          <a:fillRect/>
                        </a:stretch>
                      </p166:blipFill>
                      <p166:spPr xmlns:p166="http://schemas.microsoft.com/office/powerpoint/2016/6/main">
                        <a:xfrm>
                          <a:off x="0" y="0"/>
                          <a:ext cx="3179691" cy="1788576"/>
                        </a:xfrm>
                        <a:prstGeom prst="rect">
                          <a:avLst/>
                        </a:prstGeom>
                      </p166:spPr>
                    </psez:zmPr>
                  </psez:sectionZmObj>
                </psez:sectionZm>
              </a:graphicData>
            </a:graphic>
          </p:graphicFrame>
        </mc:Choice>
        <mc:Fallback>
          <p:pic>
            <p:nvPicPr>
              <p:cNvPr id="58" name="Section Zoom 57">
                <a:hlinkClick r:id="rId34" action="ppaction://hlinksldjump"/>
                <a:extLst>
                  <a:ext uri="{FF2B5EF4-FFF2-40B4-BE49-F238E27FC236}">
                    <a16:creationId xmlns:a16="http://schemas.microsoft.com/office/drawing/2014/main" xmlns="" id="{4D7F91EE-3931-406E-BE6F-66CC09A7AECA}"/>
                  </a:ext>
                </a:extLst>
              </p:cNvPr>
              <p:cNvPicPr>
                <a:picLocks noGrp="1" noRot="1" noChangeAspect="1" noMove="1" noResize="1" noEditPoints="1" noAdjustHandles="1" noChangeArrowheads="1" noChangeShapeType="1"/>
              </p:cNvPicPr>
              <p:nvPr/>
            </p:nvPicPr>
            <p:blipFill>
              <a:blip r:embed="rId35"/>
              <a:stretch>
                <a:fillRect/>
              </a:stretch>
            </p:blipFill>
            <p:spPr>
              <a:xfrm>
                <a:off x="844378" y="4149516"/>
                <a:ext cx="3179691" cy="1788576"/>
              </a:xfrm>
              <a:prstGeom prst="rect">
                <a:avLst/>
              </a:prstGeom>
            </p:spPr>
          </p:pic>
        </mc:Fallback>
      </mc:AlternateContent>
    </p:spTree>
    <p:extLst>
      <p:ext uri="{BB962C8B-B14F-4D97-AF65-F5344CB8AC3E}">
        <p14:creationId xmlns:p14="http://schemas.microsoft.com/office/powerpoint/2010/main" xmlns="" val="4892092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D6461A6D-6E5C-418C-AF2B-341CD4BDE785}"/>
              </a:ext>
            </a:extLst>
          </p:cNvPr>
          <p:cNvSpPr/>
          <p:nvPr/>
        </p:nvSpPr>
        <p:spPr>
          <a:xfrm>
            <a:off x="3136490" y="681037"/>
            <a:ext cx="5635437" cy="52902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73804611-CB92-44B0-B7F8-9679CEA62E7D}"/>
              </a:ext>
            </a:extLst>
          </p:cNvPr>
          <p:cNvSpPr txBox="1"/>
          <p:nvPr/>
        </p:nvSpPr>
        <p:spPr>
          <a:xfrm>
            <a:off x="2664360" y="3326144"/>
            <a:ext cx="6579696" cy="769441"/>
          </a:xfrm>
          <a:prstGeom prst="rect">
            <a:avLst/>
          </a:prstGeom>
          <a:noFill/>
        </p:spPr>
        <p:txBody>
          <a:bodyPr wrap="square" rtlCol="0">
            <a:spAutoFit/>
          </a:bodyPr>
          <a:lstStyle/>
          <a:p>
            <a:pPr algn="ctr"/>
            <a:r>
              <a:rPr lang="en-US" sz="4400" dirty="0">
                <a:solidFill>
                  <a:schemeClr val="bg1"/>
                </a:solidFill>
              </a:rPr>
              <a:t>Description Of Models</a:t>
            </a:r>
          </a:p>
        </p:txBody>
      </p:sp>
      <p:pic>
        <p:nvPicPr>
          <p:cNvPr id="4" name="Graphic 3" descr="Document with solid fill">
            <a:extLst>
              <a:ext uri="{FF2B5EF4-FFF2-40B4-BE49-F238E27FC236}">
                <a16:creationId xmlns:a16="http://schemas.microsoft.com/office/drawing/2014/main" xmlns="" id="{7C270589-EA14-4266-B74D-E8B71C941243}"/>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027450" y="1471523"/>
            <a:ext cx="1753591" cy="175359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208420930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7">
            <a:extLst>
              <a:ext uri="{BEBA8EAE-BF5A-486C-A8C5-ECC9F3942E4B}">
                <a14:imgProps xmlns:a14="http://schemas.microsoft.com/office/drawing/2010/main" xmlns="">
                  <a14:imgLayer r:embed="rId8">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613591" y="983438"/>
            <a:ext cx="11879218" cy="769441"/>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4400" dirty="0">
                <a:solidFill>
                  <a:schemeClr val="bg1"/>
                </a:solidFill>
              </a:rPr>
              <a:t>Description Of Models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501445" y="1892446"/>
            <a:ext cx="11179277" cy="4478662"/>
          </a:xfrm>
          <a:prstGeom prst="rect">
            <a:avLst/>
          </a:prstGeom>
          <a:noFill/>
        </p:spPr>
        <p:txBody>
          <a:bodyPr wrap="square" rtlCol="0">
            <a:spAutoFit/>
          </a:bodyPr>
          <a:lstStyle/>
          <a:p>
            <a:pPr algn="just">
              <a:lnSpc>
                <a:spcPct val="150000"/>
              </a:lnSpc>
            </a:pPr>
            <a:r>
              <a:rPr lang="en-US" sz="1600" dirty="0">
                <a:solidFill>
                  <a:schemeClr val="bg1"/>
                </a:solidFill>
                <a:latin typeface="Arial" panose="020B0604020202020204" pitchFamily="34" charset="0"/>
                <a:cs typeface="Arial" panose="020B0604020202020204" pitchFamily="34" charset="0"/>
              </a:rPr>
              <a:t>Blood flow detection is the process of measuring the movement of blood within the body. It is an important diagnostic tool that can help detect various medical conditions, such as blockages, narrowing of blood vessels, and blood clots.</a:t>
            </a:r>
          </a:p>
          <a:p>
            <a:pPr algn="just">
              <a:lnSpc>
                <a:spcPct val="150000"/>
              </a:lnSpc>
            </a:pPr>
            <a:endParaRPr lang="en-US" sz="1600" dirty="0">
              <a:solidFill>
                <a:schemeClr val="bg1"/>
              </a:solidFill>
              <a:latin typeface="Arial" panose="020B0604020202020204" pitchFamily="34" charset="0"/>
              <a:cs typeface="Arial" panose="020B0604020202020204" pitchFamily="34" charset="0"/>
            </a:endParaRPr>
          </a:p>
          <a:p>
            <a:pPr algn="just">
              <a:lnSpc>
                <a:spcPct val="150000"/>
              </a:lnSpc>
            </a:pPr>
            <a:r>
              <a:rPr lang="en-US" sz="1600" dirty="0">
                <a:solidFill>
                  <a:schemeClr val="bg1"/>
                </a:solidFill>
                <a:latin typeface="Arial" panose="020B0604020202020204" pitchFamily="34" charset="0"/>
                <a:cs typeface="Arial" panose="020B0604020202020204" pitchFamily="34" charset="0"/>
              </a:rPr>
              <a:t>There are different methods used for blood flow detection, including:</a:t>
            </a:r>
          </a:p>
          <a:p>
            <a:pPr marL="342900" indent="-342900" algn="just">
              <a:lnSpc>
                <a:spcPct val="150000"/>
              </a:lnSpc>
              <a:buAutoNum type="arabicPeriod"/>
            </a:pPr>
            <a:r>
              <a:rPr lang="en-US" sz="1600" dirty="0">
                <a:solidFill>
                  <a:schemeClr val="bg1"/>
                </a:solidFill>
                <a:latin typeface="Arial" panose="020B0604020202020204" pitchFamily="34" charset="0"/>
                <a:cs typeface="Arial" panose="020B0604020202020204" pitchFamily="34" charset="0"/>
              </a:rPr>
              <a:t>Ultrasound: This technique uses high-frequency sound waves to produce images of blood vessels and measure the speed and direction of blood flow. Ultrasound is commonly used to detect blood flow in the heart, arteries, and veins.</a:t>
            </a:r>
          </a:p>
          <a:p>
            <a:pPr marL="342900" indent="-342900" algn="just">
              <a:lnSpc>
                <a:spcPct val="150000"/>
              </a:lnSpc>
              <a:buAutoNum type="arabicPeriod"/>
            </a:pPr>
            <a:r>
              <a:rPr lang="en-US" sz="1600" dirty="0">
                <a:solidFill>
                  <a:schemeClr val="bg1"/>
                </a:solidFill>
                <a:latin typeface="Arial" panose="020B0604020202020204" pitchFamily="34" charset="0"/>
                <a:cs typeface="Arial" panose="020B0604020202020204" pitchFamily="34" charset="0"/>
              </a:rPr>
              <a:t>Magnetic Resonance Imaging (MRI): MRI uses a magnetic field and radio waves to produce detailed images of blood vessels and measure blood flow. MRI is often used to detect blood flow in the brain, heart, and other organs.</a:t>
            </a:r>
          </a:p>
          <a:p>
            <a:pPr marL="342900" indent="-342900" algn="just">
              <a:lnSpc>
                <a:spcPct val="150000"/>
              </a:lnSpc>
              <a:buAutoNum type="arabicPeriod"/>
            </a:pPr>
            <a:r>
              <a:rPr lang="en-US" sz="1600" dirty="0">
                <a:solidFill>
                  <a:schemeClr val="bg1"/>
                </a:solidFill>
                <a:latin typeface="Arial" panose="020B0604020202020204" pitchFamily="34" charset="0"/>
                <a:cs typeface="Arial" panose="020B0604020202020204" pitchFamily="34" charset="0"/>
              </a:rPr>
              <a:t>Computed Tomography (CT): CT scans use X-rays to produce detailed images of blood vessels and measure blood flow. CT scans are commonly used to detect blood flow in the lungs, abdomen, and pelvis.</a:t>
            </a:r>
          </a:p>
          <a:p>
            <a:pPr marL="342900" indent="-342900" algn="just">
              <a:lnSpc>
                <a:spcPct val="150000"/>
              </a:lnSpc>
              <a:buAutoNum type="arabicPeriod"/>
            </a:pPr>
            <a:r>
              <a:rPr lang="en-US" sz="1600" dirty="0">
                <a:solidFill>
                  <a:schemeClr val="bg1"/>
                </a:solidFill>
                <a:latin typeface="Arial" panose="020B0604020202020204" pitchFamily="34" charset="0"/>
                <a:cs typeface="Arial" panose="020B0604020202020204" pitchFamily="34" charset="0"/>
              </a:rPr>
              <a:t>Angiography: This technique involves injecting a contrast dye into the blood vessels and taking X-ray images to detect blood flow. Angiography is often used to detect blood flow in the heart, brain, and limbs.</a:t>
            </a:r>
          </a:p>
        </p:txBody>
      </p:sp>
      <p:pic>
        <p:nvPicPr>
          <p:cNvPr id="11" name="Graphic 10" descr="Document with solid fill">
            <a:extLst>
              <a:ext uri="{FF2B5EF4-FFF2-40B4-BE49-F238E27FC236}">
                <a16:creationId xmlns:a16="http://schemas.microsoft.com/office/drawing/2014/main" xmlns="" id="{56A60DE7-9D09-4B52-9F46-5275B5357E9E}"/>
              </a:ext>
            </a:extLst>
          </p:cNvPr>
          <p:cNvPicPr>
            <a:picLocks noChangeAspect="1"/>
          </p:cNvPicPr>
          <p:nvPr/>
        </p:nvPicPr>
        <p:blipFill>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5558889" y="-80949"/>
            <a:ext cx="1064387" cy="106438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387854567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7">
            <a:extLst>
              <a:ext uri="{BEBA8EAE-BF5A-486C-A8C5-ECC9F3942E4B}">
                <a14:imgProps xmlns:a14="http://schemas.microsoft.com/office/drawing/2010/main" xmlns="">
                  <a14:imgLayer r:embed="rId8">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525101" y="1017389"/>
            <a:ext cx="11879218" cy="769441"/>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4400" dirty="0">
                <a:solidFill>
                  <a:schemeClr val="bg1"/>
                </a:solidFill>
              </a:rPr>
              <a:t>Description Of Models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688255" y="1892446"/>
            <a:ext cx="10992467" cy="4847994"/>
          </a:xfrm>
          <a:prstGeom prst="rect">
            <a:avLst/>
          </a:prstGeom>
          <a:noFill/>
        </p:spPr>
        <p:txBody>
          <a:bodyPr wrap="square" rtlCol="0">
            <a:spAutoFit/>
          </a:bodyPr>
          <a:lstStyle/>
          <a:p>
            <a:pPr marL="342900" indent="-342900" algn="just">
              <a:lnSpc>
                <a:spcPct val="150000"/>
              </a:lnSpc>
              <a:buAutoNum type="arabicPeriod"/>
            </a:pPr>
            <a:r>
              <a:rPr lang="en-US" sz="1600" dirty="0">
                <a:solidFill>
                  <a:schemeClr val="bg1"/>
                </a:solidFill>
                <a:latin typeface="Arial" panose="020B0604020202020204" pitchFamily="34" charset="0"/>
                <a:cs typeface="Arial" panose="020B0604020202020204" pitchFamily="34" charset="0"/>
              </a:rPr>
              <a:t>Mathematical models of blood flow in the body use mathematical equations that describe the behavior of fluid dynamics to simulate blood flow in the circulatory system. These models can take into account various factors that affect blood flow, such as vessel geometry, viscosity, and turbulence. Mathematical models can be used to simulate blood flow under different physiological conditions, such as exercise, and can help predict the outcomes of various interventions, such as angioplasty or bypass surgery. They can also be used to study the development of vascular diseases and identify potential treatment strategies.</a:t>
            </a:r>
          </a:p>
          <a:p>
            <a:pPr marL="342900" indent="-342900" algn="just">
              <a:lnSpc>
                <a:spcPct val="150000"/>
              </a:lnSpc>
              <a:buAutoNum type="arabicPeriod"/>
            </a:pPr>
            <a:r>
              <a:rPr lang="en-US" sz="1600" dirty="0">
                <a:solidFill>
                  <a:schemeClr val="bg1"/>
                </a:solidFill>
                <a:latin typeface="Arial" panose="020B0604020202020204" pitchFamily="34" charset="0"/>
                <a:cs typeface="Arial" panose="020B0604020202020204" pitchFamily="34" charset="0"/>
              </a:rPr>
              <a:t>Machine learning models: Machine learning models for blood flow detection use algorithms to analyze data and identify patterns that can be used to make predictions about blood flow in different parts of the body. These models can be trained on large datasets of blood flow measurements, such as those obtained from ultrasound or MRI scans. Machine learning models can help detect anomalies in blood flow patterns that may indicate the presence of disease, such as stenosis or occlusion. They can also be used to predict the outcomes of various interventions, such as thrombolysis or stent placement.</a:t>
            </a:r>
          </a:p>
          <a:p>
            <a:pPr marL="342900" indent="-342900" algn="just">
              <a:lnSpc>
                <a:spcPct val="150000"/>
              </a:lnSpc>
              <a:buAutoNum type="arabicPeriod"/>
            </a:pPr>
            <a:endParaRPr lang="en-US" sz="1600" dirty="0">
              <a:solidFill>
                <a:schemeClr val="bg1"/>
              </a:solidFill>
              <a:latin typeface="Arial" panose="020B0604020202020204" pitchFamily="34" charset="0"/>
              <a:cs typeface="Arial" panose="020B0604020202020204" pitchFamily="34" charset="0"/>
            </a:endParaRPr>
          </a:p>
        </p:txBody>
      </p:sp>
      <p:pic>
        <p:nvPicPr>
          <p:cNvPr id="11" name="Graphic 10" descr="Document with solid fill">
            <a:extLst>
              <a:ext uri="{FF2B5EF4-FFF2-40B4-BE49-F238E27FC236}">
                <a16:creationId xmlns:a16="http://schemas.microsoft.com/office/drawing/2014/main" xmlns="" id="{56A60DE7-9D09-4B52-9F46-5275B5357E9E}"/>
              </a:ext>
            </a:extLst>
          </p:cNvPr>
          <p:cNvPicPr>
            <a:picLocks noChangeAspect="1"/>
          </p:cNvPicPr>
          <p:nvPr/>
        </p:nvPicPr>
        <p:blipFill>
          <a:blip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5538429" y="0"/>
            <a:ext cx="1115142" cy="111514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165444247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7">
            <a:extLst>
              <a:ext uri="{BEBA8EAE-BF5A-486C-A8C5-ECC9F3942E4B}">
                <a14:imgProps xmlns:a14="http://schemas.microsoft.com/office/drawing/2010/main" xmlns="">
                  <a14:imgLayer r:embed="rId8">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389296" y="914569"/>
            <a:ext cx="11879218" cy="769441"/>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4400" dirty="0">
                <a:solidFill>
                  <a:schemeClr val="bg1"/>
                </a:solidFill>
              </a:rPr>
              <a:t>Description Of Models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613589" y="1802221"/>
            <a:ext cx="10992467" cy="4204549"/>
          </a:xfrm>
          <a:prstGeom prst="rect">
            <a:avLst/>
          </a:prstGeom>
          <a:noFill/>
        </p:spPr>
        <p:txBody>
          <a:bodyPr wrap="square" rtlCol="0">
            <a:spAutoFit/>
          </a:bodyPr>
          <a:lstStyle/>
          <a:p>
            <a:pPr marL="342900" indent="-342900" algn="just">
              <a:lnSpc>
                <a:spcPct val="150000"/>
              </a:lnSpc>
              <a:buAutoNum type="arabicPeriod"/>
            </a:pPr>
            <a:r>
              <a:rPr lang="en-US" sz="1500" dirty="0">
                <a:solidFill>
                  <a:schemeClr val="bg1"/>
                </a:solidFill>
                <a:latin typeface="Arial" panose="020B0604020202020204" pitchFamily="34" charset="0"/>
                <a:cs typeface="Arial" panose="020B0604020202020204" pitchFamily="34" charset="0"/>
              </a:rPr>
              <a:t>Computational fluid dynamics (CFD) models: CFD models simulate blood flow in the body using computational methods. These models can take into account various factors that affect blood flow, such as vessel geometry, blood viscosity, and flow rates. CFD models can provide detailed information about blood flow patterns, pressure gradients, and shear stresses, which can help predict the outcomes of various interventions, such as stent placement or bypass surgery. CFD models are often used in the design of medical devices, such as artificial heart valves, and in the optimization of surgical procedures, such as angioplasty.</a:t>
            </a:r>
          </a:p>
          <a:p>
            <a:pPr marL="342900" indent="-342900" algn="just">
              <a:lnSpc>
                <a:spcPct val="150000"/>
              </a:lnSpc>
              <a:buAutoNum type="arabicPeriod"/>
            </a:pPr>
            <a:r>
              <a:rPr lang="en-US" sz="1500" dirty="0">
                <a:solidFill>
                  <a:schemeClr val="bg1"/>
                </a:solidFill>
                <a:latin typeface="Arial" panose="020B0604020202020204" pitchFamily="34" charset="0"/>
                <a:cs typeface="Arial" panose="020B0604020202020204" pitchFamily="34" charset="0"/>
              </a:rPr>
              <a:t>Statistical models: Statistical models use statistical methods to analyze data and identify patterns in blood flow measurements. These models can be used to develop predictive models of blood flow in different parts of the body and to identify factors that may contribute to the development of vascular diseases. For example, statistical models can be used to identify risk factors for atherosclerosis or to predict the likelihood of stroke in patients with carotid artery disease.</a:t>
            </a:r>
          </a:p>
          <a:p>
            <a:pPr algn="just">
              <a:lnSpc>
                <a:spcPct val="150000"/>
              </a:lnSpc>
            </a:pPr>
            <a:endParaRPr lang="en-US" sz="1500" dirty="0">
              <a:solidFill>
                <a:schemeClr val="bg1"/>
              </a:solidFill>
              <a:latin typeface="Arial" panose="020B0604020202020204" pitchFamily="34" charset="0"/>
              <a:cs typeface="Arial" panose="020B0604020202020204" pitchFamily="34" charset="0"/>
            </a:endParaRPr>
          </a:p>
          <a:p>
            <a:pPr marL="342900" indent="-342900" algn="just">
              <a:lnSpc>
                <a:spcPct val="150000"/>
              </a:lnSpc>
              <a:buAutoNum type="arabicPeriod"/>
            </a:pPr>
            <a:endParaRPr lang="en-US" sz="1500" dirty="0">
              <a:solidFill>
                <a:schemeClr val="bg1"/>
              </a:solidFill>
              <a:latin typeface="Arial" panose="020B0604020202020204" pitchFamily="34" charset="0"/>
              <a:cs typeface="Arial" panose="020B0604020202020204" pitchFamily="34" charset="0"/>
            </a:endParaRPr>
          </a:p>
        </p:txBody>
      </p:sp>
      <p:pic>
        <p:nvPicPr>
          <p:cNvPr id="11" name="Graphic 10" descr="Document with solid fill">
            <a:extLst>
              <a:ext uri="{FF2B5EF4-FFF2-40B4-BE49-F238E27FC236}">
                <a16:creationId xmlns:a16="http://schemas.microsoft.com/office/drawing/2014/main" xmlns="" id="{56A60DE7-9D09-4B52-9F46-5275B5357E9E}"/>
              </a:ext>
            </a:extLst>
          </p:cNvPr>
          <p:cNvPicPr>
            <a:picLocks noChangeAspect="1"/>
          </p:cNvPicPr>
          <p:nvPr/>
        </p:nvPicPr>
        <p:blipFill>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5566591" y="4816"/>
            <a:ext cx="1086465" cy="108646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313383312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7">
            <a:extLst>
              <a:ext uri="{BEBA8EAE-BF5A-486C-A8C5-ECC9F3942E4B}">
                <a14:imgProps xmlns:a14="http://schemas.microsoft.com/office/drawing/2010/main" xmlns="">
                  <a14:imgLayer r:embed="rId8">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613591" y="1272206"/>
            <a:ext cx="11879218" cy="769441"/>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4400" dirty="0">
                <a:solidFill>
                  <a:schemeClr val="bg1"/>
                </a:solidFill>
              </a:rPr>
              <a:t>Description Of Models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698087" y="2031335"/>
            <a:ext cx="10992467" cy="4651979"/>
          </a:xfrm>
          <a:prstGeom prst="rect">
            <a:avLst/>
          </a:prstGeom>
          <a:noFill/>
        </p:spPr>
        <p:txBody>
          <a:bodyPr wrap="square" rtlCol="0">
            <a:spAutoFit/>
          </a:bodyPr>
          <a:lstStyle/>
          <a:p>
            <a:pPr marL="342900" indent="-342900" algn="just">
              <a:lnSpc>
                <a:spcPct val="150000"/>
              </a:lnSpc>
              <a:buAutoNum type="arabicPeriod"/>
            </a:pPr>
            <a:r>
              <a:rPr lang="en-US" sz="2000" dirty="0">
                <a:solidFill>
                  <a:schemeClr val="bg1"/>
                </a:solidFill>
                <a:latin typeface="Arial" panose="020B0604020202020204" pitchFamily="34" charset="0"/>
                <a:cs typeface="Arial" panose="020B0604020202020204" pitchFamily="34" charset="0"/>
              </a:rPr>
              <a:t>Blood flow detection can help diagnose a wide range of medical conditions, including peripheral artery disease, deep vein thrombosis, stroke, and heart disease. It can also help monitor the effectiveness of treatments and guide surgical procedures.</a:t>
            </a: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marL="342900" indent="-342900" algn="just">
              <a:lnSpc>
                <a:spcPct val="150000"/>
              </a:lnSpc>
              <a:buAutoNum type="arabicPeriod"/>
            </a:pPr>
            <a:r>
              <a:rPr lang="en-US" sz="2000" dirty="0">
                <a:solidFill>
                  <a:schemeClr val="bg1"/>
                </a:solidFill>
                <a:latin typeface="Arial" panose="020B0604020202020204" pitchFamily="34" charset="0"/>
                <a:cs typeface="Arial" panose="020B0604020202020204" pitchFamily="34" charset="0"/>
              </a:rPr>
              <a:t>Overall, the use of models for blood flow detection can provide valuable insights into the complex dynamics of blood flow in the body. These models can help healthcare providers make informed decisions about patient care, develop new treatments, and design medical devices and procedures that are more effective and less invasive.</a:t>
            </a:r>
            <a:endParaRPr lang="en-IN" sz="2000" dirty="0">
              <a:solidFill>
                <a:schemeClr val="bg1"/>
              </a:solidFill>
              <a:latin typeface="Arial" panose="020B0604020202020204" pitchFamily="34" charset="0"/>
              <a:cs typeface="Arial" panose="020B0604020202020204" pitchFamily="34" charset="0"/>
            </a:endParaRPr>
          </a:p>
          <a:p>
            <a:pPr marL="342900" indent="-342900" algn="just">
              <a:lnSpc>
                <a:spcPct val="150000"/>
              </a:lnSpc>
              <a:buAutoNum type="arabicPeriod"/>
            </a:pPr>
            <a:endParaRPr lang="en-US" sz="2000" dirty="0">
              <a:solidFill>
                <a:schemeClr val="bg1"/>
              </a:solidFill>
              <a:latin typeface="Arial" panose="020B0604020202020204" pitchFamily="34" charset="0"/>
              <a:cs typeface="Arial" panose="020B0604020202020204" pitchFamily="34" charset="0"/>
            </a:endParaRPr>
          </a:p>
          <a:p>
            <a:pPr marL="342900" indent="-342900" algn="just">
              <a:lnSpc>
                <a:spcPct val="150000"/>
              </a:lnSpc>
              <a:buAutoNum type="arabicPeriod"/>
            </a:pPr>
            <a:endParaRPr lang="en-IN" sz="2000" dirty="0">
              <a:solidFill>
                <a:schemeClr val="bg1"/>
              </a:solidFill>
              <a:latin typeface="Arial" panose="020B0604020202020204" pitchFamily="34" charset="0"/>
              <a:cs typeface="Arial" panose="020B0604020202020204" pitchFamily="34" charset="0"/>
            </a:endParaRPr>
          </a:p>
        </p:txBody>
      </p:sp>
      <p:pic>
        <p:nvPicPr>
          <p:cNvPr id="11" name="Graphic 10" descr="Document with solid fill">
            <a:extLst>
              <a:ext uri="{FF2B5EF4-FFF2-40B4-BE49-F238E27FC236}">
                <a16:creationId xmlns:a16="http://schemas.microsoft.com/office/drawing/2014/main" xmlns="" id="{56A60DE7-9D09-4B52-9F46-5275B5357E9E}"/>
              </a:ext>
            </a:extLst>
          </p:cNvPr>
          <p:cNvPicPr>
            <a:picLocks noChangeAspect="1"/>
          </p:cNvPicPr>
          <p:nvPr/>
        </p:nvPicPr>
        <p:blipFill>
          <a:blip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5638800" y="58618"/>
            <a:ext cx="1267755" cy="126775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35056912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D6461A6D-6E5C-418C-AF2B-341CD4BDE785}"/>
              </a:ext>
            </a:extLst>
          </p:cNvPr>
          <p:cNvSpPr/>
          <p:nvPr/>
        </p:nvSpPr>
        <p:spPr>
          <a:xfrm>
            <a:off x="3136490" y="681037"/>
            <a:ext cx="5635437" cy="52902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73804611-CB92-44B0-B7F8-9679CEA62E7D}"/>
              </a:ext>
            </a:extLst>
          </p:cNvPr>
          <p:cNvSpPr txBox="1"/>
          <p:nvPr/>
        </p:nvSpPr>
        <p:spPr>
          <a:xfrm>
            <a:off x="1875148" y="3406914"/>
            <a:ext cx="8158120" cy="830997"/>
          </a:xfrm>
          <a:prstGeom prst="rect">
            <a:avLst/>
          </a:prstGeom>
          <a:noFill/>
        </p:spPr>
        <p:txBody>
          <a:bodyPr wrap="square" rtlCol="0">
            <a:spAutoFit/>
          </a:bodyPr>
          <a:lstStyle/>
          <a:p>
            <a:pPr algn="ctr"/>
            <a:r>
              <a:rPr lang="en-US" sz="4800" dirty="0">
                <a:solidFill>
                  <a:schemeClr val="bg1"/>
                </a:solidFill>
              </a:rPr>
              <a:t>Work Done So Far</a:t>
            </a:r>
          </a:p>
        </p:txBody>
      </p:sp>
      <p:pic>
        <p:nvPicPr>
          <p:cNvPr id="3" name="Graphic 2" descr="Gears with solid fill">
            <a:extLst>
              <a:ext uri="{FF2B5EF4-FFF2-40B4-BE49-F238E27FC236}">
                <a16:creationId xmlns:a16="http://schemas.microsoft.com/office/drawing/2014/main" xmlns="" id="{5BD22902-ABB7-4DF6-A680-AECA6B34B62F}"/>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4835610" y="1349514"/>
            <a:ext cx="2057400" cy="2057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xmlns="" val="36515696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7">
            <a:extLst>
              <a:ext uri="{BEBA8EAE-BF5A-486C-A8C5-ECC9F3942E4B}">
                <a14:imgProps xmlns:a14="http://schemas.microsoft.com/office/drawing/2010/main" xmlns="">
                  <a14:imgLayer r:embed="rId8">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2"/>
            <a:ext cx="12192000" cy="6988631"/>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548572" y="662632"/>
            <a:ext cx="11879218" cy="461665"/>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2400" dirty="0">
                <a:solidFill>
                  <a:schemeClr val="bg1"/>
                </a:solidFill>
              </a:rPr>
              <a:t>Work Done So Far</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1295019" y="1162153"/>
            <a:ext cx="7688825" cy="5572103"/>
          </a:xfrm>
          <a:prstGeom prst="rect">
            <a:avLst/>
          </a:prstGeom>
          <a:noFill/>
        </p:spPr>
        <p:txBody>
          <a:bodyPr wrap="square" rtlCol="0">
            <a:spAutoFit/>
          </a:bodyPr>
          <a:lstStyle/>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import pandas as pd</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from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sklearn.ensemble</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import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RandomForestClassifier</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from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sklearn.model_selection</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import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train_test_split</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from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sklearn.metrics</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import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accuracy_score</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pd.read_csv</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('blood_flow_data.csv')</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X =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data.iloc</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:-1]</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 =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data.iloc</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-1]</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X_train</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X_test</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y_train</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y_test</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train_test_split</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 y,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test_size</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=0.2,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random_state</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=42)</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classifier =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RandomForestClassifier</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n_estimators</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=100,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random_state</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=42)</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classifier.fit</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X_train</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y_train</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y_pred</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classifier.predict</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X_test</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accuracy =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accuracy_score</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y_test</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y_pred</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print('Accuracy:', accuracy)</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new_data</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pd.DataFrame</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([[0.3, 0.4, 0.6]], columns=['x', 'y', 'z'])</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prediction = </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classifier.predict</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IN" sz="15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new_data</a:t>
            </a: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print('Prediction:', prediction)</a:t>
            </a:r>
            <a:endParaRPr lang="en-US" sz="15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Graphic 11" descr="Gears with solid fill">
            <a:extLst>
              <a:ext uri="{FF2B5EF4-FFF2-40B4-BE49-F238E27FC236}">
                <a16:creationId xmlns:a16="http://schemas.microsoft.com/office/drawing/2014/main" xmlns="" id="{D64731FE-0304-481F-931C-ACC93B8A8DC1}"/>
              </a:ext>
            </a:extLst>
          </p:cNvPr>
          <p:cNvPicPr>
            <a:picLocks noChangeAspect="1"/>
          </p:cNvPicPr>
          <p:nvPr/>
        </p:nvPicPr>
        <p:blipFill>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4982508" y="-47737"/>
            <a:ext cx="710369" cy="71036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xmlns="" val="185379524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7">
            <a:extLst>
              <a:ext uri="{BEBA8EAE-BF5A-486C-A8C5-ECC9F3942E4B}">
                <a14:imgProps xmlns:a14="http://schemas.microsoft.com/office/drawing/2010/main" xmlns="">
                  <a14:imgLayer r:embed="rId8">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2"/>
            <a:ext cx="12192000" cy="6988631"/>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548572" y="662632"/>
            <a:ext cx="11879218" cy="461665"/>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2400" dirty="0">
                <a:solidFill>
                  <a:schemeClr val="bg1"/>
                </a:solidFill>
              </a:rPr>
              <a:t>Work Done So Far</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1314684" y="1319421"/>
            <a:ext cx="7688825" cy="5158079"/>
          </a:xfrm>
          <a:prstGeom prst="rect">
            <a:avLst/>
          </a:prstGeom>
          <a:noFill/>
        </p:spPr>
        <p:txBody>
          <a:bodyPr wrap="square" rtlCol="0">
            <a:spAutoFit/>
          </a:bodyPr>
          <a:lstStyle/>
          <a:p>
            <a:pPr marL="0" marR="0">
              <a:lnSpc>
                <a:spcPct val="107000"/>
              </a:lnSpc>
              <a:spcBef>
                <a:spcPts val="0"/>
              </a:spcBef>
              <a:spcAft>
                <a:spcPts val="800"/>
              </a:spcAft>
            </a:pPr>
            <a:r>
              <a:rPr lang="en-IN" sz="20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Output :</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x,y,z,category</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0.2,0.4,0.5,normal</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0.3,0.5,0.4,normal</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0.4,0.3,0.6,normal</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0.5,0.4,0.7,abnormal</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0.6,0.3,0.5,abnormal</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0.4,0.2,0.3,abnormal</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0.3,0.4,0.6,normal</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0.5,0.6,0.4,normal</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0.6,0.5,0.7,abnormal</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0.2,0.3,0.5,normal</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Graphic 11" descr="Gears with solid fill">
            <a:extLst>
              <a:ext uri="{FF2B5EF4-FFF2-40B4-BE49-F238E27FC236}">
                <a16:creationId xmlns:a16="http://schemas.microsoft.com/office/drawing/2014/main" xmlns="" id="{D64731FE-0304-481F-931C-ACC93B8A8DC1}"/>
              </a:ext>
            </a:extLst>
          </p:cNvPr>
          <p:cNvPicPr>
            <a:picLocks noChangeAspect="1"/>
          </p:cNvPicPr>
          <p:nvPr/>
        </p:nvPicPr>
        <p:blipFill>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4982508" y="-47737"/>
            <a:ext cx="710369" cy="71036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xmlns="" val="170944676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D6461A6D-6E5C-418C-AF2B-341CD4BDE785}"/>
              </a:ext>
            </a:extLst>
          </p:cNvPr>
          <p:cNvSpPr/>
          <p:nvPr/>
        </p:nvSpPr>
        <p:spPr>
          <a:xfrm>
            <a:off x="3136490" y="681037"/>
            <a:ext cx="5635437" cy="52902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73804611-CB92-44B0-B7F8-9679CEA62E7D}"/>
              </a:ext>
            </a:extLst>
          </p:cNvPr>
          <p:cNvSpPr txBox="1"/>
          <p:nvPr/>
        </p:nvSpPr>
        <p:spPr>
          <a:xfrm>
            <a:off x="2016940" y="3451087"/>
            <a:ext cx="8158120" cy="707886"/>
          </a:xfrm>
          <a:prstGeom prst="rect">
            <a:avLst/>
          </a:prstGeom>
          <a:noFill/>
        </p:spPr>
        <p:txBody>
          <a:bodyPr wrap="square" rtlCol="0">
            <a:spAutoFit/>
          </a:bodyPr>
          <a:lstStyle/>
          <a:p>
            <a:pPr algn="ctr"/>
            <a:r>
              <a:rPr lang="en-US" sz="4000" dirty="0">
                <a:solidFill>
                  <a:schemeClr val="bg1"/>
                </a:solidFill>
              </a:rPr>
              <a:t>Individual Contribution</a:t>
            </a:r>
          </a:p>
        </p:txBody>
      </p:sp>
      <p:pic>
        <p:nvPicPr>
          <p:cNvPr id="4" name="Graphic 3" descr="Group brainstorm with solid fill">
            <a:extLst>
              <a:ext uri="{FF2B5EF4-FFF2-40B4-BE49-F238E27FC236}">
                <a16:creationId xmlns:a16="http://schemas.microsoft.com/office/drawing/2014/main" xmlns="" id="{274616EC-D18D-493A-AB92-61021B24F6E4}"/>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4894616" y="1309816"/>
            <a:ext cx="2119184" cy="2119184"/>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xmlns="" val="29391973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7">
            <a:extLst>
              <a:ext uri="{BEBA8EAE-BF5A-486C-A8C5-ECC9F3942E4B}">
                <a14:imgProps xmlns:a14="http://schemas.microsoft.com/office/drawing/2010/main" xmlns="">
                  <a14:imgLayer r:embed="rId8">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203516" y="1674687"/>
            <a:ext cx="11879218" cy="707886"/>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4000" dirty="0">
                <a:solidFill>
                  <a:schemeClr val="bg1"/>
                </a:solidFill>
              </a:rPr>
              <a:t>Individual Contribution</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1575117" y="2790465"/>
            <a:ext cx="10451690" cy="23529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000" dirty="0">
                <a:solidFill>
                  <a:schemeClr val="bg1"/>
                </a:solidFill>
              </a:rPr>
              <a:t>21881A66C0 – T.YUGENDHAR NAIDU : Literature survey </a:t>
            </a:r>
          </a:p>
          <a:p>
            <a:pPr marL="285750" indent="-285750">
              <a:lnSpc>
                <a:spcPct val="150000"/>
              </a:lnSpc>
              <a:buFont typeface="Wingdings" panose="05000000000000000000" pitchFamily="2" charset="2"/>
              <a:buChar char="Ø"/>
            </a:pPr>
            <a:r>
              <a:rPr lang="en-IN" sz="2000" dirty="0">
                <a:solidFill>
                  <a:schemeClr val="bg1"/>
                </a:solidFill>
              </a:rPr>
              <a:t>21881A66C6 – V.VENKATESH BABU    : Power point presentation</a:t>
            </a:r>
          </a:p>
          <a:p>
            <a:pPr marL="285750" indent="-285750">
              <a:lnSpc>
                <a:spcPct val="150000"/>
              </a:lnSpc>
              <a:buFont typeface="Wingdings" panose="05000000000000000000" pitchFamily="2" charset="2"/>
              <a:buChar char="Ø"/>
            </a:pPr>
            <a:r>
              <a:rPr lang="en-IN" sz="2000" dirty="0">
                <a:solidFill>
                  <a:schemeClr val="bg1"/>
                </a:solidFill>
              </a:rPr>
              <a:t>21881A66C9 – Y.SAI KRISHNA              : Information gathering &amp; paper collection</a:t>
            </a:r>
          </a:p>
          <a:p>
            <a:pPr marL="285750" indent="-285750">
              <a:lnSpc>
                <a:spcPct val="150000"/>
              </a:lnSpc>
              <a:buFont typeface="Wingdings" panose="05000000000000000000" pitchFamily="2" charset="2"/>
              <a:buChar char="Ø"/>
            </a:pPr>
            <a:r>
              <a:rPr lang="en-IN" sz="2000" dirty="0">
                <a:solidFill>
                  <a:schemeClr val="bg1"/>
                </a:solidFill>
              </a:rPr>
              <a:t>21881A66A2 – MD ASRAR HUSSAIN   : Gathered information about description of models.              				 </a:t>
            </a:r>
          </a:p>
        </p:txBody>
      </p:sp>
      <p:pic>
        <p:nvPicPr>
          <p:cNvPr id="11" name="Graphic 10" descr="Group brainstorm with solid fill">
            <a:extLst>
              <a:ext uri="{FF2B5EF4-FFF2-40B4-BE49-F238E27FC236}">
                <a16:creationId xmlns:a16="http://schemas.microsoft.com/office/drawing/2014/main" xmlns="" id="{2D4ACADE-B2CE-4BD3-A8EF-8578CF009553}"/>
              </a:ext>
            </a:extLst>
          </p:cNvPr>
          <p:cNvPicPr>
            <a:picLocks noChangeAspect="1"/>
          </p:cNvPicPr>
          <p:nvPr/>
        </p:nvPicPr>
        <p:blipFill>
          <a:blip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4840855" y="0"/>
            <a:ext cx="1712345" cy="1712345"/>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xmlns="" val="1944545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15972-F2AF-4764-BE3A-34B73F8C2D4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209AD920-6677-4BBC-99F2-2887042CE90F}"/>
              </a:ext>
            </a:extLst>
          </p:cNvPr>
          <p:cNvSpPr>
            <a:spLocks noGrp="1"/>
          </p:cNvSpPr>
          <p:nvPr>
            <p:ph type="subTitle" idx="1"/>
          </p:nvPr>
        </p:nvSpPr>
        <p:spPr/>
        <p:txBody>
          <a:bodyPr/>
          <a:lstStyle/>
          <a:p>
            <a:endParaRPr lang="en-US"/>
          </a:p>
        </p:txBody>
      </p:sp>
      <p:pic>
        <p:nvPicPr>
          <p:cNvPr id="1032" name="Picture 8">
            <a:extLst>
              <a:ext uri="{FF2B5EF4-FFF2-40B4-BE49-F238E27FC236}">
                <a16:creationId xmlns:a16="http://schemas.microsoft.com/office/drawing/2014/main" xmlns="" id="{D8BCA562-6578-4A68-8B72-8B3EB3EB8788}"/>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t="7909" b="7909"/>
          <a:stretch/>
        </p:blipFill>
        <p:spPr bwMode="auto">
          <a:xfrm>
            <a:off x="0" y="0"/>
            <a:ext cx="12192000" cy="6858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psez="http://schemas.microsoft.com/office/powerpoint/2016/sectionzoom" xmlns="" Requires="psez">
          <p:graphicFrame>
            <p:nvGraphicFramePr>
              <p:cNvPr id="8" name="Section Zoom 7">
                <a:extLst>
                  <a:ext uri="{FF2B5EF4-FFF2-40B4-BE49-F238E27FC236}">
                    <a16:creationId xmlns:a16="http://schemas.microsoft.com/office/drawing/2014/main" id="{90C31616-BB77-44C9-B265-B7677B48EA63}"/>
                  </a:ext>
                </a:extLst>
              </p:cNvPr>
              <p:cNvGraphicFramePr>
                <a:graphicFrameLocks noChangeAspect="1"/>
              </p:cNvGraphicFramePr>
              <p:nvPr>
                <p:extLst>
                  <p:ext uri="{D42A27DB-BD31-4B8C-83A1-F6EECF244321}">
                    <p14:modId xmlns:p14="http://schemas.microsoft.com/office/powerpoint/2010/main" val="3046608574"/>
                  </p:ext>
                </p:extLst>
              </p:nvPr>
            </p:nvGraphicFramePr>
            <p:xfrm>
              <a:off x="413679" y="1324240"/>
              <a:ext cx="4082933" cy="2296650"/>
            </p:xfrm>
            <a:graphic>
              <a:graphicData uri="http://schemas.microsoft.com/office/powerpoint/2016/sectionzoom">
                <psez:sectionZm>
                  <psez:sectionZmObj sectionId="{98A27DC6-15AD-4359-ABA2-5A265DF3D72A}">
                    <psez:zmPr id="{203CD21B-C3A6-40E5-914B-9B83858DF19B}" transitionDur="1000" showBg="0">
                      <p166:blipFill xmlns:p166="http://schemas.microsoft.com/office/powerpoint/2016/6/main">
                        <a:blip r:embed="rId3"/>
                        <a:stretch>
                          <a:fillRect/>
                        </a:stretch>
                      </p166:blipFill>
                      <p166:spPr xmlns:p166="http://schemas.microsoft.com/office/powerpoint/2016/6/main">
                        <a:xfrm>
                          <a:off x="0" y="0"/>
                          <a:ext cx="4082933" cy="2296650"/>
                        </a:xfrm>
                        <a:prstGeom prst="rect">
                          <a:avLst/>
                        </a:prstGeom>
                      </p166:spPr>
                    </psez:zmPr>
                  </psez:sectionZmObj>
                </psez:sectionZm>
              </a:graphicData>
            </a:graphic>
          </p:graphicFrame>
        </mc:Choice>
        <mc:Fallback>
          <p:pic>
            <p:nvPicPr>
              <p:cNvPr id="8" name="Section Zoom 7">
                <a:hlinkClick r:id="rId4" action="ppaction://hlinksldjump"/>
                <a:extLst>
                  <a:ext uri="{FF2B5EF4-FFF2-40B4-BE49-F238E27FC236}">
                    <a16:creationId xmlns:a16="http://schemas.microsoft.com/office/drawing/2014/main" xmlns="" xmlns:psez="http://schemas.microsoft.com/office/powerpoint/2016/sectionzoom" id="{90C31616-BB77-44C9-B265-B7677B48EA63}"/>
                  </a:ext>
                </a:extLst>
              </p:cNvPr>
              <p:cNvPicPr>
                <a:picLocks noGrp="1" noRot="1" noChangeAspect="1" noMove="1" noResize="1" noEditPoints="1" noAdjustHandles="1" noChangeArrowheads="1" noChangeShapeType="1"/>
              </p:cNvPicPr>
              <p:nvPr/>
            </p:nvPicPr>
            <p:blipFill>
              <a:blip r:embed="rId5"/>
              <a:stretch>
                <a:fillRect/>
              </a:stretch>
            </p:blipFill>
            <p:spPr>
              <a:xfrm>
                <a:off x="413679" y="1324240"/>
                <a:ext cx="4082933" cy="2296650"/>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10" name="Section Zoom 9">
                <a:extLst>
                  <a:ext uri="{FF2B5EF4-FFF2-40B4-BE49-F238E27FC236}">
                    <a16:creationId xmlns:a16="http://schemas.microsoft.com/office/drawing/2014/main" id="{7D6E19F6-9A81-4A02-8AEC-31B6627D51BE}"/>
                  </a:ext>
                </a:extLst>
              </p:cNvPr>
              <p:cNvGraphicFramePr>
                <a:graphicFrameLocks noChangeAspect="1"/>
              </p:cNvGraphicFramePr>
              <p:nvPr>
                <p:extLst>
                  <p:ext uri="{D42A27DB-BD31-4B8C-83A1-F6EECF244321}">
                    <p14:modId xmlns:p14="http://schemas.microsoft.com/office/powerpoint/2010/main" val="4071666163"/>
                  </p:ext>
                </p:extLst>
              </p:nvPr>
            </p:nvGraphicFramePr>
            <p:xfrm>
              <a:off x="4261374" y="1223302"/>
              <a:ext cx="4082932" cy="2296649"/>
            </p:xfrm>
            <a:graphic>
              <a:graphicData uri="http://schemas.microsoft.com/office/powerpoint/2016/sectionzoom">
                <psez:sectionZm>
                  <psez:sectionZmObj sectionId="{13B0C0D0-8426-486A-88DF-ED980568FC0D}">
                    <psez:zmPr id="{55AF28D9-CDFC-445A-B0E6-FF7BA8A5D4FB}" transitionDur="1000" showBg="0">
                      <p166:blipFill xmlns:p166="http://schemas.microsoft.com/office/powerpoint/2016/6/main">
                        <a:blip r:embed="rId6"/>
                        <a:stretch>
                          <a:fillRect/>
                        </a:stretch>
                      </p166:blipFill>
                      <p166:spPr xmlns:p166="http://schemas.microsoft.com/office/powerpoint/2016/6/main">
                        <a:xfrm>
                          <a:off x="0" y="0"/>
                          <a:ext cx="4082932" cy="2296649"/>
                        </a:xfrm>
                        <a:prstGeom prst="rect">
                          <a:avLst/>
                        </a:prstGeom>
                      </p166:spPr>
                    </psez:zmPr>
                  </psez:sectionZmObj>
                </psez:sectionZm>
              </a:graphicData>
            </a:graphic>
          </p:graphicFrame>
        </mc:Choice>
        <mc:Fallback>
          <p:pic>
            <p:nvPicPr>
              <p:cNvPr id="10" name="Section Zoom 9">
                <a:hlinkClick r:id="rId7" action="ppaction://hlinksldjump"/>
                <a:extLst>
                  <a:ext uri="{FF2B5EF4-FFF2-40B4-BE49-F238E27FC236}">
                    <a16:creationId xmlns:a16="http://schemas.microsoft.com/office/drawing/2014/main" xmlns="" xmlns:psez="http://schemas.microsoft.com/office/powerpoint/2016/sectionzoom" id="{7D6E19F6-9A81-4A02-8AEC-31B6627D51BE}"/>
                  </a:ext>
                </a:extLst>
              </p:cNvPr>
              <p:cNvPicPr>
                <a:picLocks noGrp="1" noRot="1" noChangeAspect="1" noMove="1" noResize="1" noEditPoints="1" noAdjustHandles="1" noChangeArrowheads="1" noChangeShapeType="1"/>
              </p:cNvPicPr>
              <p:nvPr/>
            </p:nvPicPr>
            <p:blipFill>
              <a:blip r:embed="rId8"/>
              <a:stretch>
                <a:fillRect/>
              </a:stretch>
            </p:blipFill>
            <p:spPr>
              <a:xfrm>
                <a:off x="4261374" y="1223302"/>
                <a:ext cx="4082932" cy="2296649"/>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34" name="Section Zoom 33">
                <a:extLst>
                  <a:ext uri="{FF2B5EF4-FFF2-40B4-BE49-F238E27FC236}">
                    <a16:creationId xmlns:a16="http://schemas.microsoft.com/office/drawing/2014/main" id="{F1AE8789-4B05-4982-B4CF-944E6A1889DC}"/>
                  </a:ext>
                </a:extLst>
              </p:cNvPr>
              <p:cNvGraphicFramePr>
                <a:graphicFrameLocks noChangeAspect="1"/>
              </p:cNvGraphicFramePr>
              <p:nvPr>
                <p:extLst>
                  <p:ext uri="{D42A27DB-BD31-4B8C-83A1-F6EECF244321}">
                    <p14:modId xmlns:p14="http://schemas.microsoft.com/office/powerpoint/2010/main" val="2954685649"/>
                  </p:ext>
                </p:extLst>
              </p:nvPr>
            </p:nvGraphicFramePr>
            <p:xfrm>
              <a:off x="7746915" y="1167838"/>
              <a:ext cx="4082932" cy="2296649"/>
            </p:xfrm>
            <a:graphic>
              <a:graphicData uri="http://schemas.microsoft.com/office/powerpoint/2016/sectionzoom">
                <psez:sectionZm>
                  <psez:sectionZmObj sectionId="{7DFC733F-8795-4AA0-AA88-528E9A768DE4}">
                    <psez:zmPr id="{7B3E3A6F-5A5F-41F1-BE2E-5A6A0F6846DA}" transitionDur="1000" showBg="0">
                      <p166:blipFill xmlns:p166="http://schemas.microsoft.com/office/powerpoint/2016/6/main">
                        <a:blip r:embed="rId9"/>
                        <a:stretch>
                          <a:fillRect/>
                        </a:stretch>
                      </p166:blipFill>
                      <p166:spPr xmlns:p166="http://schemas.microsoft.com/office/powerpoint/2016/6/main">
                        <a:xfrm>
                          <a:off x="0" y="0"/>
                          <a:ext cx="4082932" cy="2296649"/>
                        </a:xfrm>
                        <a:prstGeom prst="rect">
                          <a:avLst/>
                        </a:prstGeom>
                        <a:noFill/>
                      </p166:spPr>
                    </psez:zmPr>
                  </psez:sectionZmObj>
                </psez:sectionZm>
              </a:graphicData>
            </a:graphic>
          </p:graphicFrame>
        </mc:Choice>
        <mc:Fallback>
          <p:pic>
            <p:nvPicPr>
              <p:cNvPr id="34" name="Section Zoom 33">
                <a:hlinkClick r:id="rId10" action="ppaction://hlinksldjump"/>
                <a:extLst>
                  <a:ext uri="{FF2B5EF4-FFF2-40B4-BE49-F238E27FC236}">
                    <a16:creationId xmlns:a16="http://schemas.microsoft.com/office/drawing/2014/main" xmlns="" xmlns:psez="http://schemas.microsoft.com/office/powerpoint/2016/sectionzoom" id="{F1AE8789-4B05-4982-B4CF-944E6A1889DC}"/>
                  </a:ext>
                </a:extLst>
              </p:cNvPr>
              <p:cNvPicPr>
                <a:picLocks noGrp="1" noRot="1" noChangeAspect="1" noMove="1" noResize="1" noEditPoints="1" noAdjustHandles="1" noChangeArrowheads="1" noChangeShapeType="1"/>
              </p:cNvPicPr>
              <p:nvPr/>
            </p:nvPicPr>
            <p:blipFill>
              <a:blip r:embed="rId11"/>
              <a:stretch>
                <a:fillRect/>
              </a:stretch>
            </p:blipFill>
            <p:spPr>
              <a:xfrm>
                <a:off x="7746915" y="1167838"/>
                <a:ext cx="4082932" cy="2296649"/>
              </a:xfrm>
              <a:prstGeom prst="rect">
                <a:avLst/>
              </a:prstGeom>
              <a:noFill/>
            </p:spPr>
          </p:pic>
        </mc:Fallback>
      </mc:AlternateContent>
      <p:sp>
        <p:nvSpPr>
          <p:cNvPr id="4" name="Action Button: Go Back or Previous 3">
            <a:hlinkClick r:id="" action="ppaction://hlinkshowjump?jump=nextslide" highlightClick="1"/>
            <a:extLst>
              <a:ext uri="{FF2B5EF4-FFF2-40B4-BE49-F238E27FC236}">
                <a16:creationId xmlns:a16="http://schemas.microsoft.com/office/drawing/2014/main" xmlns="" id="{1BB5CC3D-6ADB-412F-A64C-CEA14712E6B0}"/>
              </a:ext>
            </a:extLst>
          </p:cNvPr>
          <p:cNvSpPr/>
          <p:nvPr/>
        </p:nvSpPr>
        <p:spPr>
          <a:xfrm rot="10800000">
            <a:off x="10081054" y="4196750"/>
            <a:ext cx="1173892" cy="871151"/>
          </a:xfrm>
          <a:prstGeom prst="actionButtonBackPrevious">
            <a:avLst/>
          </a:prstGeom>
          <a:noFill/>
          <a:ln>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928025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D6461A6D-6E5C-418C-AF2B-341CD4BDE785}"/>
              </a:ext>
            </a:extLst>
          </p:cNvPr>
          <p:cNvSpPr/>
          <p:nvPr/>
        </p:nvSpPr>
        <p:spPr>
          <a:xfrm>
            <a:off x="3136490" y="681037"/>
            <a:ext cx="5635437" cy="52902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73804611-CB92-44B0-B7F8-9679CEA62E7D}"/>
              </a:ext>
            </a:extLst>
          </p:cNvPr>
          <p:cNvSpPr txBox="1"/>
          <p:nvPr/>
        </p:nvSpPr>
        <p:spPr>
          <a:xfrm>
            <a:off x="2016940" y="3326144"/>
            <a:ext cx="8158120" cy="1107996"/>
          </a:xfrm>
          <a:prstGeom prst="rect">
            <a:avLst/>
          </a:prstGeom>
          <a:noFill/>
        </p:spPr>
        <p:txBody>
          <a:bodyPr wrap="square" rtlCol="0">
            <a:spAutoFit/>
          </a:bodyPr>
          <a:lstStyle/>
          <a:p>
            <a:pPr algn="ctr"/>
            <a:r>
              <a:rPr lang="en-US" sz="6600" dirty="0">
                <a:solidFill>
                  <a:schemeClr val="bg1"/>
                </a:solidFill>
              </a:rPr>
              <a:t>References</a:t>
            </a:r>
          </a:p>
        </p:txBody>
      </p:sp>
      <p:pic>
        <p:nvPicPr>
          <p:cNvPr id="3" name="Graphic 2" descr="Books on shelf with solid fill">
            <a:extLst>
              <a:ext uri="{FF2B5EF4-FFF2-40B4-BE49-F238E27FC236}">
                <a16:creationId xmlns:a16="http://schemas.microsoft.com/office/drawing/2014/main" xmlns="" id="{B8DBD92A-A38E-4397-9216-70DE372324D5}"/>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4905125" y="1227979"/>
            <a:ext cx="2098165" cy="2098165"/>
          </a:xfrm>
          <a:prstGeom prst="rect">
            <a:avLst/>
          </a:prstGeom>
          <a:effectLst>
            <a:outerShdw blurRad="50800" dist="38100" dir="16200000" rotWithShape="0">
              <a:prstClr val="black">
                <a:alpha val="40000"/>
              </a:prstClr>
            </a:outerShdw>
          </a:effectLst>
        </p:spPr>
      </p:pic>
    </p:spTree>
    <p:extLst>
      <p:ext uri="{BB962C8B-B14F-4D97-AF65-F5344CB8AC3E}">
        <p14:creationId xmlns:p14="http://schemas.microsoft.com/office/powerpoint/2010/main" xmlns="" val="249648032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7">
            <a:extLst>
              <a:ext uri="{BEBA8EAE-BF5A-486C-A8C5-ECC9F3942E4B}">
                <a14:imgProps xmlns:a14="http://schemas.microsoft.com/office/drawing/2010/main" xmlns="">
                  <a14:imgLayer r:embed="rId8">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300809" y="1048605"/>
            <a:ext cx="11879218" cy="923330"/>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5400" dirty="0">
                <a:solidFill>
                  <a:schemeClr val="bg1"/>
                </a:solidFill>
              </a:rPr>
              <a:t>References</a:t>
            </a:r>
          </a:p>
        </p:txBody>
      </p:sp>
      <p:sp>
        <p:nvSpPr>
          <p:cNvPr id="8" name="TextBox 7">
            <a:extLst>
              <a:ext uri="{FF2B5EF4-FFF2-40B4-BE49-F238E27FC236}">
                <a16:creationId xmlns:a16="http://schemas.microsoft.com/office/drawing/2014/main" xmlns="" id="{00AB240E-9947-4585-8E67-AA8A81C85412}"/>
              </a:ext>
            </a:extLst>
          </p:cNvPr>
          <p:cNvSpPr txBox="1"/>
          <p:nvPr/>
        </p:nvSpPr>
        <p:spPr>
          <a:xfrm>
            <a:off x="1008780" y="2039725"/>
            <a:ext cx="9767373" cy="46198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solidFill>
                  <a:schemeClr val="bg1"/>
                </a:solidFill>
              </a:rPr>
              <a:t>E.J. Benjamin, M.J. Blaha, S.E. </a:t>
            </a:r>
            <a:r>
              <a:rPr lang="en-IN" dirty="0" err="1">
                <a:solidFill>
                  <a:schemeClr val="bg1"/>
                </a:solidFill>
              </a:rPr>
              <a:t>Chiuve</a:t>
            </a:r>
            <a:r>
              <a:rPr lang="en-IN" dirty="0">
                <a:solidFill>
                  <a:schemeClr val="bg1"/>
                </a:solidFill>
              </a:rPr>
              <a:t>, M. Cushman, S.R. Das, R. Deo, , Heart Disease and Stroke Statistics-2017 Update: A Report From the American Heart Association, Circulation 135(10) (2017) e146-e603.</a:t>
            </a:r>
          </a:p>
          <a:p>
            <a:pPr marL="285750" indent="-285750">
              <a:lnSpc>
                <a:spcPct val="150000"/>
              </a:lnSpc>
              <a:buFont typeface="Wingdings" panose="05000000000000000000" pitchFamily="2" charset="2"/>
              <a:buChar char="Ø"/>
            </a:pPr>
            <a:r>
              <a:rPr lang="en-IN" dirty="0">
                <a:solidFill>
                  <a:schemeClr val="bg1"/>
                </a:solidFill>
              </a:rPr>
              <a:t> https://www.ncbi.nlm.nih.gov/pubmed/28122885.Google </a:t>
            </a:r>
            <a:r>
              <a:rPr lang="en-IN" dirty="0" err="1">
                <a:solidFill>
                  <a:schemeClr val="bg1"/>
                </a:solidFill>
              </a:rPr>
              <a:t>ScholarM</a:t>
            </a:r>
            <a:r>
              <a:rPr lang="en-IN" dirty="0">
                <a:solidFill>
                  <a:schemeClr val="bg1"/>
                </a:solidFill>
              </a:rPr>
              <a:t>. Writing Group, D. </a:t>
            </a:r>
            <a:r>
              <a:rPr lang="en-IN" dirty="0" err="1">
                <a:solidFill>
                  <a:schemeClr val="bg1"/>
                </a:solidFill>
              </a:rPr>
              <a:t>Mozaffarian</a:t>
            </a:r>
            <a:r>
              <a:rPr lang="en-IN" dirty="0">
                <a:solidFill>
                  <a:schemeClr val="bg1"/>
                </a:solidFill>
              </a:rPr>
              <a:t>, E.J. Benjamin, A.S. Go, D.K. Arnett, M.J. Blaha, , Executive Summary: Heart Disease and Stroke Statistics–2016 Update: A Report From the American Heart Association, Circulation 133(4) (2016) 447-54.</a:t>
            </a:r>
          </a:p>
          <a:p>
            <a:pPr marL="285750" indent="-285750">
              <a:lnSpc>
                <a:spcPct val="150000"/>
              </a:lnSpc>
              <a:buFont typeface="Wingdings" panose="05000000000000000000" pitchFamily="2" charset="2"/>
              <a:buChar char="Ø"/>
            </a:pPr>
            <a:r>
              <a:rPr lang="en-IN" dirty="0">
                <a:solidFill>
                  <a:schemeClr val="bg1"/>
                </a:solidFill>
              </a:rPr>
              <a:t> https://www.ncbi.nlm.nih.gov/pubmed/26811276.Google </a:t>
            </a:r>
            <a:r>
              <a:rPr lang="en-IN" dirty="0" err="1">
                <a:solidFill>
                  <a:schemeClr val="bg1"/>
                </a:solidFill>
              </a:rPr>
              <a:t>ScholarS</a:t>
            </a:r>
            <a:r>
              <a:rPr lang="en-IN" dirty="0">
                <a:solidFill>
                  <a:schemeClr val="bg1"/>
                </a:solidFill>
              </a:rPr>
              <a:t>. Cook, M. </a:t>
            </a:r>
            <a:r>
              <a:rPr lang="en-IN" dirty="0" err="1">
                <a:solidFill>
                  <a:schemeClr val="bg1"/>
                </a:solidFill>
              </a:rPr>
              <a:t>Togni</a:t>
            </a:r>
            <a:r>
              <a:rPr lang="en-IN" dirty="0">
                <a:solidFill>
                  <a:schemeClr val="bg1"/>
                </a:solidFill>
              </a:rPr>
              <a:t>, M.C. Schaub, P. </a:t>
            </a:r>
            <a:r>
              <a:rPr lang="en-IN" dirty="0" err="1">
                <a:solidFill>
                  <a:schemeClr val="bg1"/>
                </a:solidFill>
              </a:rPr>
              <a:t>Wenaweser</a:t>
            </a:r>
            <a:r>
              <a:rPr lang="en-IN" dirty="0">
                <a:solidFill>
                  <a:schemeClr val="bg1"/>
                </a:solidFill>
              </a:rPr>
              <a:t>, O.M. Hess, High heart rate: a cardiovascular risk factor?, Eur Heart J 27(20) (2006) 2387-93.</a:t>
            </a:r>
          </a:p>
          <a:p>
            <a:pPr marL="285750" indent="-285750">
              <a:lnSpc>
                <a:spcPct val="150000"/>
              </a:lnSpc>
              <a:buFont typeface="Wingdings" panose="05000000000000000000" pitchFamily="2" charset="2"/>
              <a:buChar char="Ø"/>
            </a:pPr>
            <a:r>
              <a:rPr lang="en-IN" dirty="0">
                <a:solidFill>
                  <a:schemeClr val="bg1"/>
                </a:solidFill>
              </a:rPr>
              <a:t> https://www.ncbi.nlm.nih.gov/pubmed/17000632.Google </a:t>
            </a:r>
            <a:r>
              <a:rPr lang="en-IN" dirty="0" err="1">
                <a:solidFill>
                  <a:schemeClr val="bg1"/>
                </a:solidFill>
              </a:rPr>
              <a:t>ScholarCross</a:t>
            </a:r>
            <a:r>
              <a:rPr lang="en-IN" dirty="0">
                <a:solidFill>
                  <a:schemeClr val="bg1"/>
                </a:solidFill>
              </a:rPr>
              <a:t> Ref</a:t>
            </a:r>
          </a:p>
        </p:txBody>
      </p:sp>
      <p:pic>
        <p:nvPicPr>
          <p:cNvPr id="12" name="Graphic 11" descr="Books on shelf with solid fill">
            <a:extLst>
              <a:ext uri="{FF2B5EF4-FFF2-40B4-BE49-F238E27FC236}">
                <a16:creationId xmlns:a16="http://schemas.microsoft.com/office/drawing/2014/main" xmlns="" id="{39E5BB92-28E4-40B0-A95F-AF732F890407}"/>
              </a:ext>
            </a:extLst>
          </p:cNvPr>
          <p:cNvPicPr>
            <a:picLocks noChangeAspect="1"/>
          </p:cNvPicPr>
          <p:nvPr/>
        </p:nvPicPr>
        <p:blipFill>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4956555" y="0"/>
            <a:ext cx="1364490" cy="1364490"/>
          </a:xfrm>
          <a:prstGeom prst="rect">
            <a:avLst/>
          </a:prstGeom>
          <a:effectLst>
            <a:outerShdw blurRad="50800" dist="38100" dir="16200000" rotWithShape="0">
              <a:prstClr val="black">
                <a:alpha val="40000"/>
              </a:prstClr>
            </a:outerShdw>
          </a:effectLst>
        </p:spPr>
      </p:pic>
    </p:spTree>
    <p:extLst>
      <p:ext uri="{BB962C8B-B14F-4D97-AF65-F5344CB8AC3E}">
        <p14:creationId xmlns:p14="http://schemas.microsoft.com/office/powerpoint/2010/main" xmlns="" val="12935224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15972-F2AF-4764-BE3A-34B73F8C2D4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209AD920-6677-4BBC-99F2-2887042CE90F}"/>
              </a:ext>
            </a:extLst>
          </p:cNvPr>
          <p:cNvSpPr>
            <a:spLocks noGrp="1"/>
          </p:cNvSpPr>
          <p:nvPr>
            <p:ph type="subTitle" idx="1"/>
          </p:nvPr>
        </p:nvSpPr>
        <p:spPr/>
        <p:txBody>
          <a:bodyPr/>
          <a:lstStyle/>
          <a:p>
            <a:endParaRPr lang="en-US"/>
          </a:p>
        </p:txBody>
      </p:sp>
      <p:pic>
        <p:nvPicPr>
          <p:cNvPr id="1032" name="Picture 8">
            <a:extLst>
              <a:ext uri="{FF2B5EF4-FFF2-40B4-BE49-F238E27FC236}">
                <a16:creationId xmlns:a16="http://schemas.microsoft.com/office/drawing/2014/main" xmlns="" id="{D8BCA562-6578-4A68-8B72-8B3EB3EB8788}"/>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t="7909" b="7909"/>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psez="http://schemas.microsoft.com/office/powerpoint/2016/sectionzoom" xmlns="" Requires="psez">
          <p:graphicFrame>
            <p:nvGraphicFramePr>
              <p:cNvPr id="40" name="Section Zoom 39">
                <a:extLst>
                  <a:ext uri="{FF2B5EF4-FFF2-40B4-BE49-F238E27FC236}">
                    <a16:creationId xmlns:a16="http://schemas.microsoft.com/office/drawing/2014/main" id="{311D8C58-9D53-4471-899B-F637642CE602}"/>
                  </a:ext>
                </a:extLst>
              </p:cNvPr>
              <p:cNvGraphicFramePr>
                <a:graphicFrameLocks noChangeAspect="1"/>
              </p:cNvGraphicFramePr>
              <p:nvPr>
                <p:extLst>
                  <p:ext uri="{D42A27DB-BD31-4B8C-83A1-F6EECF244321}">
                    <p14:modId xmlns:p14="http://schemas.microsoft.com/office/powerpoint/2010/main" val="441391030"/>
                  </p:ext>
                </p:extLst>
              </p:nvPr>
            </p:nvGraphicFramePr>
            <p:xfrm>
              <a:off x="331283" y="576901"/>
              <a:ext cx="3645205" cy="2050428"/>
            </p:xfrm>
            <a:graphic>
              <a:graphicData uri="http://schemas.microsoft.com/office/powerpoint/2016/sectionzoom">
                <psez:sectionZm>
                  <psez:sectionZmObj sectionId="{0020932C-77D9-4B3E-B2A4-EFC1D047E121}">
                    <psez:zmPr id="{5439A670-AF6F-4155-9A90-F4B9FB04E4C2}" transitionDur="1000" showBg="0">
                      <p166:blipFill xmlns:p166="http://schemas.microsoft.com/office/powerpoint/2016/6/main">
                        <a:blip r:embed="rId3"/>
                        <a:stretch>
                          <a:fillRect/>
                        </a:stretch>
                      </p166:blipFill>
                      <p166:spPr xmlns:p166="http://schemas.microsoft.com/office/powerpoint/2016/6/main">
                        <a:xfrm>
                          <a:off x="0" y="0"/>
                          <a:ext cx="3645205" cy="2050428"/>
                        </a:xfrm>
                        <a:prstGeom prst="rect">
                          <a:avLst/>
                        </a:prstGeom>
                        <a:noFill/>
                      </p166:spPr>
                    </psez:zmPr>
                  </psez:sectionZmObj>
                </psez:sectionZm>
              </a:graphicData>
            </a:graphic>
          </p:graphicFrame>
        </mc:Choice>
        <mc:Fallback>
          <p:pic>
            <p:nvPicPr>
              <p:cNvPr id="40" name="Section Zoom 39">
                <a:hlinkClick r:id="rId4" action="ppaction://hlinksldjump"/>
                <a:extLst>
                  <a:ext uri="{FF2B5EF4-FFF2-40B4-BE49-F238E27FC236}">
                    <a16:creationId xmlns:a16="http://schemas.microsoft.com/office/drawing/2014/main" xmlns="" xmlns:psez="http://schemas.microsoft.com/office/powerpoint/2016/sectionzoom" id="{311D8C58-9D53-4471-899B-F637642CE602}"/>
                  </a:ext>
                </a:extLst>
              </p:cNvPr>
              <p:cNvPicPr>
                <a:picLocks noGrp="1" noRot="1" noChangeAspect="1" noMove="1" noResize="1" noEditPoints="1" noAdjustHandles="1" noChangeArrowheads="1" noChangeShapeType="1"/>
              </p:cNvPicPr>
              <p:nvPr/>
            </p:nvPicPr>
            <p:blipFill>
              <a:blip r:embed="rId5"/>
              <a:stretch>
                <a:fillRect/>
              </a:stretch>
            </p:blipFill>
            <p:spPr>
              <a:xfrm>
                <a:off x="331283" y="576901"/>
                <a:ext cx="3645205" cy="2050428"/>
              </a:xfrm>
              <a:prstGeom prst="rect">
                <a:avLst/>
              </a:prstGeom>
              <a:noFill/>
            </p:spPr>
          </p:pic>
        </mc:Fallback>
      </mc:AlternateContent>
      <mc:AlternateContent xmlns:mc="http://schemas.openxmlformats.org/markup-compatibility/2006">
        <mc:Choice xmlns:psez="http://schemas.microsoft.com/office/powerpoint/2016/sectionzoom" xmlns="" Requires="psez">
          <p:graphicFrame>
            <p:nvGraphicFramePr>
              <p:cNvPr id="42" name="Section Zoom 41">
                <a:extLst>
                  <a:ext uri="{FF2B5EF4-FFF2-40B4-BE49-F238E27FC236}">
                    <a16:creationId xmlns:a16="http://schemas.microsoft.com/office/drawing/2014/main" id="{24ECD63D-43B2-4629-A3B2-B8ADB15375D2}"/>
                  </a:ext>
                </a:extLst>
              </p:cNvPr>
              <p:cNvGraphicFramePr>
                <a:graphicFrameLocks noChangeAspect="1"/>
              </p:cNvGraphicFramePr>
              <p:nvPr>
                <p:extLst>
                  <p:ext uri="{D42A27DB-BD31-4B8C-83A1-F6EECF244321}">
                    <p14:modId xmlns:p14="http://schemas.microsoft.com/office/powerpoint/2010/main" val="3924294886"/>
                  </p:ext>
                </p:extLst>
              </p:nvPr>
            </p:nvGraphicFramePr>
            <p:xfrm>
              <a:off x="3976488" y="530799"/>
              <a:ext cx="3651459" cy="2053946"/>
            </p:xfrm>
            <a:graphic>
              <a:graphicData uri="http://schemas.microsoft.com/office/powerpoint/2016/sectionzoom">
                <psez:sectionZm>
                  <psez:sectionZmObj sectionId="{EAC95133-C05E-4A24-8AF0-82451CCAFAE5}">
                    <psez:zmPr id="{FD1494AF-A282-4D4C-8EF0-D2E0A7093594}" transitionDur="1000" showBg="0">
                      <p166:blipFill xmlns:p166="http://schemas.microsoft.com/office/powerpoint/2016/6/main">
                        <a:blip r:embed="rId6"/>
                        <a:stretch>
                          <a:fillRect/>
                        </a:stretch>
                      </p166:blipFill>
                      <p166:spPr xmlns:p166="http://schemas.microsoft.com/office/powerpoint/2016/6/main">
                        <a:xfrm>
                          <a:off x="0" y="0"/>
                          <a:ext cx="3651459" cy="2053946"/>
                        </a:xfrm>
                        <a:prstGeom prst="rect">
                          <a:avLst/>
                        </a:prstGeom>
                        <a:noFill/>
                      </p166:spPr>
                    </psez:zmPr>
                  </psez:sectionZmObj>
                </psez:sectionZm>
              </a:graphicData>
            </a:graphic>
          </p:graphicFrame>
        </mc:Choice>
        <mc:Fallback>
          <p:pic>
            <p:nvPicPr>
              <p:cNvPr id="42" name="Section Zoom 41">
                <a:hlinkClick r:id="rId7" action="ppaction://hlinksldjump"/>
                <a:extLst>
                  <a:ext uri="{FF2B5EF4-FFF2-40B4-BE49-F238E27FC236}">
                    <a16:creationId xmlns:a16="http://schemas.microsoft.com/office/drawing/2014/main" xmlns="" xmlns:psez="http://schemas.microsoft.com/office/powerpoint/2016/sectionzoom" id="{24ECD63D-43B2-4629-A3B2-B8ADB15375D2}"/>
                  </a:ext>
                </a:extLst>
              </p:cNvPr>
              <p:cNvPicPr>
                <a:picLocks noGrp="1" noRot="1" noChangeAspect="1" noMove="1" noResize="1" noEditPoints="1" noAdjustHandles="1" noChangeArrowheads="1" noChangeShapeType="1"/>
              </p:cNvPicPr>
              <p:nvPr/>
            </p:nvPicPr>
            <p:blipFill>
              <a:blip r:embed="rId8"/>
              <a:stretch>
                <a:fillRect/>
              </a:stretch>
            </p:blipFill>
            <p:spPr>
              <a:xfrm>
                <a:off x="3976488" y="530799"/>
                <a:ext cx="3651459" cy="2053946"/>
              </a:xfrm>
              <a:prstGeom prst="rect">
                <a:avLst/>
              </a:prstGeom>
              <a:noFill/>
            </p:spPr>
          </p:pic>
        </mc:Fallback>
      </mc:AlternateContent>
      <mc:AlternateContent xmlns:mc="http://schemas.openxmlformats.org/markup-compatibility/2006">
        <mc:Choice xmlns:psez="http://schemas.microsoft.com/office/powerpoint/2016/sectionzoom" xmlns="" Requires="psez">
          <p:graphicFrame>
            <p:nvGraphicFramePr>
              <p:cNvPr id="44" name="Section Zoom 43">
                <a:extLst>
                  <a:ext uri="{FF2B5EF4-FFF2-40B4-BE49-F238E27FC236}">
                    <a16:creationId xmlns:a16="http://schemas.microsoft.com/office/drawing/2014/main" id="{6112FAD9-3EB1-40A8-8E46-0DF7636932E6}"/>
                  </a:ext>
                </a:extLst>
              </p:cNvPr>
              <p:cNvGraphicFramePr>
                <a:graphicFrameLocks noChangeAspect="1"/>
              </p:cNvGraphicFramePr>
              <p:nvPr>
                <p:extLst>
                  <p:ext uri="{D42A27DB-BD31-4B8C-83A1-F6EECF244321}">
                    <p14:modId xmlns:p14="http://schemas.microsoft.com/office/powerpoint/2010/main" val="1890195347"/>
                  </p:ext>
                </p:extLst>
              </p:nvPr>
            </p:nvGraphicFramePr>
            <p:xfrm>
              <a:off x="7778541" y="458926"/>
              <a:ext cx="3651459" cy="2053946"/>
            </p:xfrm>
            <a:graphic>
              <a:graphicData uri="http://schemas.microsoft.com/office/powerpoint/2016/sectionzoom">
                <psez:sectionZm>
                  <psez:sectionZmObj sectionId="{855A1440-9CB3-4152-B1BD-6827849822DC}">
                    <psez:zmPr id="{D266D020-81BC-4FD4-BBF4-9F46B87C26D8}" transitionDur="1000" showBg="0">
                      <p166:blipFill xmlns:p166="http://schemas.microsoft.com/office/powerpoint/2016/6/main">
                        <a:blip r:embed="rId9"/>
                        <a:stretch>
                          <a:fillRect/>
                        </a:stretch>
                      </p166:blipFill>
                      <p166:spPr xmlns:p166="http://schemas.microsoft.com/office/powerpoint/2016/6/main">
                        <a:xfrm>
                          <a:off x="0" y="0"/>
                          <a:ext cx="3651459" cy="2053946"/>
                        </a:xfrm>
                        <a:prstGeom prst="rect">
                          <a:avLst/>
                        </a:prstGeom>
                      </p166:spPr>
                    </psez:zmPr>
                  </psez:sectionZmObj>
                </psez:sectionZm>
              </a:graphicData>
            </a:graphic>
          </p:graphicFrame>
        </mc:Choice>
        <mc:Fallback>
          <p:pic>
            <p:nvPicPr>
              <p:cNvPr id="44" name="Section Zoom 43">
                <a:hlinkClick r:id="rId10" action="ppaction://hlinksldjump"/>
                <a:extLst>
                  <a:ext uri="{FF2B5EF4-FFF2-40B4-BE49-F238E27FC236}">
                    <a16:creationId xmlns:a16="http://schemas.microsoft.com/office/drawing/2014/main" xmlns="" xmlns:psez="http://schemas.microsoft.com/office/powerpoint/2016/sectionzoom" id="{6112FAD9-3EB1-40A8-8E46-0DF7636932E6}"/>
                  </a:ext>
                </a:extLst>
              </p:cNvPr>
              <p:cNvPicPr>
                <a:picLocks noGrp="1" noRot="1" noChangeAspect="1" noMove="1" noResize="1" noEditPoints="1" noAdjustHandles="1" noChangeArrowheads="1" noChangeShapeType="1"/>
              </p:cNvPicPr>
              <p:nvPr/>
            </p:nvPicPr>
            <p:blipFill>
              <a:blip r:embed="rId11"/>
              <a:stretch>
                <a:fillRect/>
              </a:stretch>
            </p:blipFill>
            <p:spPr>
              <a:xfrm>
                <a:off x="7778541" y="458926"/>
                <a:ext cx="3651459" cy="2053946"/>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46" name="Section Zoom 45">
                <a:extLst>
                  <a:ext uri="{FF2B5EF4-FFF2-40B4-BE49-F238E27FC236}">
                    <a16:creationId xmlns:a16="http://schemas.microsoft.com/office/drawing/2014/main" id="{1CB3BE9C-F43D-47ED-836C-A470EC3819B1}"/>
                  </a:ext>
                </a:extLst>
              </p:cNvPr>
              <p:cNvGraphicFramePr>
                <a:graphicFrameLocks noChangeAspect="1"/>
              </p:cNvGraphicFramePr>
              <p:nvPr>
                <p:extLst>
                  <p:ext uri="{D42A27DB-BD31-4B8C-83A1-F6EECF244321}">
                    <p14:modId xmlns:p14="http://schemas.microsoft.com/office/powerpoint/2010/main" val="1868562627"/>
                  </p:ext>
                </p:extLst>
              </p:nvPr>
            </p:nvGraphicFramePr>
            <p:xfrm>
              <a:off x="406071" y="3404705"/>
              <a:ext cx="3570417" cy="2008359"/>
            </p:xfrm>
            <a:graphic>
              <a:graphicData uri="http://schemas.microsoft.com/office/powerpoint/2016/sectionzoom">
                <psez:sectionZm>
                  <psez:sectionZmObj sectionId="{E55E851C-9F2B-42CD-B264-82AA2F5A77D1}">
                    <psez:zmPr id="{73A714E0-E543-429E-AF84-66A47553D76F}" transitionDur="1000" showBg="0">
                      <p166:blipFill xmlns:p166="http://schemas.microsoft.com/office/powerpoint/2016/6/main">
                        <a:blip r:embed="rId12"/>
                        <a:stretch>
                          <a:fillRect/>
                        </a:stretch>
                      </p166:blipFill>
                      <p166:spPr xmlns:p166="http://schemas.microsoft.com/office/powerpoint/2016/6/main">
                        <a:xfrm>
                          <a:off x="0" y="0"/>
                          <a:ext cx="3570417" cy="2008359"/>
                        </a:xfrm>
                        <a:prstGeom prst="rect">
                          <a:avLst/>
                        </a:prstGeom>
                      </p166:spPr>
                    </psez:zmPr>
                  </psez:sectionZmObj>
                </psez:sectionZm>
              </a:graphicData>
            </a:graphic>
          </p:graphicFrame>
        </mc:Choice>
        <mc:Fallback>
          <p:pic>
            <p:nvPicPr>
              <p:cNvPr id="46" name="Section Zoom 45">
                <a:hlinkClick r:id="rId13" action="ppaction://hlinksldjump"/>
                <a:extLst>
                  <a:ext uri="{FF2B5EF4-FFF2-40B4-BE49-F238E27FC236}">
                    <a16:creationId xmlns:a16="http://schemas.microsoft.com/office/drawing/2014/main" xmlns="" xmlns:psez="http://schemas.microsoft.com/office/powerpoint/2016/sectionzoom" id="{1CB3BE9C-F43D-47ED-836C-A470EC3819B1}"/>
                  </a:ext>
                </a:extLst>
              </p:cNvPr>
              <p:cNvPicPr>
                <a:picLocks noGrp="1" noRot="1" noChangeAspect="1" noMove="1" noResize="1" noEditPoints="1" noAdjustHandles="1" noChangeArrowheads="1" noChangeShapeType="1"/>
              </p:cNvPicPr>
              <p:nvPr/>
            </p:nvPicPr>
            <p:blipFill>
              <a:blip r:embed="rId14"/>
              <a:stretch>
                <a:fillRect/>
              </a:stretch>
            </p:blipFill>
            <p:spPr>
              <a:xfrm>
                <a:off x="406071" y="3404705"/>
                <a:ext cx="3570417" cy="2008359"/>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48" name="Section Zoom 47">
                <a:extLst>
                  <a:ext uri="{FF2B5EF4-FFF2-40B4-BE49-F238E27FC236}">
                    <a16:creationId xmlns:a16="http://schemas.microsoft.com/office/drawing/2014/main" id="{D587BB5B-005B-4637-8B23-3B7941A3C22D}"/>
                  </a:ext>
                </a:extLst>
              </p:cNvPr>
              <p:cNvGraphicFramePr>
                <a:graphicFrameLocks noChangeAspect="1"/>
              </p:cNvGraphicFramePr>
              <p:nvPr>
                <p:extLst>
                  <p:ext uri="{D42A27DB-BD31-4B8C-83A1-F6EECF244321}">
                    <p14:modId xmlns:p14="http://schemas.microsoft.com/office/powerpoint/2010/main" val="938543518"/>
                  </p:ext>
                </p:extLst>
              </p:nvPr>
            </p:nvGraphicFramePr>
            <p:xfrm>
              <a:off x="3927067" y="3404705"/>
              <a:ext cx="3645205" cy="2050428"/>
            </p:xfrm>
            <a:graphic>
              <a:graphicData uri="http://schemas.microsoft.com/office/powerpoint/2016/sectionzoom">
                <psez:sectionZm>
                  <psez:sectionZmObj sectionId="{730A1EA3-4BB8-4975-99A0-7B6FD762FE0B}">
                    <psez:zmPr id="{2B543D2E-D0A8-4F23-A2EB-9CB5AB1625BA}" transitionDur="1000" showBg="0">
                      <p166:blipFill xmlns:p166="http://schemas.microsoft.com/office/powerpoint/2016/6/main">
                        <a:blip r:embed="rId15"/>
                        <a:stretch>
                          <a:fillRect/>
                        </a:stretch>
                      </p166:blipFill>
                      <p166:spPr xmlns:p166="http://schemas.microsoft.com/office/powerpoint/2016/6/main">
                        <a:xfrm>
                          <a:off x="0" y="0"/>
                          <a:ext cx="3645205" cy="2050428"/>
                        </a:xfrm>
                        <a:prstGeom prst="rect">
                          <a:avLst/>
                        </a:prstGeom>
                      </p166:spPr>
                    </psez:zmPr>
                  </psez:sectionZmObj>
                </psez:sectionZm>
              </a:graphicData>
            </a:graphic>
          </p:graphicFrame>
        </mc:Choice>
        <mc:Fallback>
          <p:pic>
            <p:nvPicPr>
              <p:cNvPr id="48" name="Section Zoom 47">
                <a:hlinkClick r:id="rId16" action="ppaction://hlinksldjump"/>
                <a:extLst>
                  <a:ext uri="{FF2B5EF4-FFF2-40B4-BE49-F238E27FC236}">
                    <a16:creationId xmlns:a16="http://schemas.microsoft.com/office/drawing/2014/main" xmlns="" xmlns:psez="http://schemas.microsoft.com/office/powerpoint/2016/sectionzoom" id="{D587BB5B-005B-4637-8B23-3B7941A3C22D}"/>
                  </a:ext>
                </a:extLst>
              </p:cNvPr>
              <p:cNvPicPr>
                <a:picLocks noGrp="1" noRot="1" noChangeAspect="1" noMove="1" noResize="1" noEditPoints="1" noAdjustHandles="1" noChangeArrowheads="1" noChangeShapeType="1"/>
              </p:cNvPicPr>
              <p:nvPr/>
            </p:nvPicPr>
            <p:blipFill>
              <a:blip r:embed="rId17"/>
              <a:stretch>
                <a:fillRect/>
              </a:stretch>
            </p:blipFill>
            <p:spPr>
              <a:xfrm>
                <a:off x="3927067" y="3404705"/>
                <a:ext cx="3645205" cy="2050428"/>
              </a:xfrm>
              <a:prstGeom prst="rect">
                <a:avLst/>
              </a:prstGeom>
            </p:spPr>
          </p:pic>
        </mc:Fallback>
      </mc:AlternateContent>
      <p:sp>
        <p:nvSpPr>
          <p:cNvPr id="4" name="Action Button: Go Back or Previous 3">
            <a:hlinkClick r:id="" action="ppaction://hlinkshowjump?jump=previousslide" highlightClick="1"/>
            <a:extLst>
              <a:ext uri="{FF2B5EF4-FFF2-40B4-BE49-F238E27FC236}">
                <a16:creationId xmlns:a16="http://schemas.microsoft.com/office/drawing/2014/main" xmlns="" id="{B9E7469E-3151-4B7F-BE1E-C2C4CCBD9F43}"/>
              </a:ext>
            </a:extLst>
          </p:cNvPr>
          <p:cNvSpPr/>
          <p:nvPr/>
        </p:nvSpPr>
        <p:spPr>
          <a:xfrm>
            <a:off x="178325" y="5832501"/>
            <a:ext cx="1037968" cy="827316"/>
          </a:xfrm>
          <a:prstGeom prst="actionButtonBackPrevious">
            <a:avLst/>
          </a:prstGeom>
          <a:noFill/>
          <a:ln>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Go Back or Previous 4">
            <a:hlinkClick r:id="" action="ppaction://hlinkshowjump?jump=nextslide" highlightClick="1"/>
            <a:extLst>
              <a:ext uri="{FF2B5EF4-FFF2-40B4-BE49-F238E27FC236}">
                <a16:creationId xmlns:a16="http://schemas.microsoft.com/office/drawing/2014/main" xmlns="" id="{AA41D2C2-D2D2-49BD-952D-CD37E6483A0C}"/>
              </a:ext>
            </a:extLst>
          </p:cNvPr>
          <p:cNvSpPr/>
          <p:nvPr/>
        </p:nvSpPr>
        <p:spPr>
          <a:xfrm rot="10800000">
            <a:off x="11039846" y="5781901"/>
            <a:ext cx="877329" cy="852616"/>
          </a:xfrm>
          <a:prstGeom prst="actionButtonBackPrevious">
            <a:avLst/>
          </a:prstGeom>
          <a:noFill/>
          <a:ln>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86751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15972-F2AF-4764-BE3A-34B73F8C2D4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209AD920-6677-4BBC-99F2-2887042CE90F}"/>
              </a:ext>
            </a:extLst>
          </p:cNvPr>
          <p:cNvSpPr>
            <a:spLocks noGrp="1"/>
          </p:cNvSpPr>
          <p:nvPr>
            <p:ph type="subTitle" idx="1"/>
          </p:nvPr>
        </p:nvSpPr>
        <p:spPr/>
        <p:txBody>
          <a:bodyPr/>
          <a:lstStyle/>
          <a:p>
            <a:endParaRPr lang="en-US"/>
          </a:p>
        </p:txBody>
      </p:sp>
      <p:pic>
        <p:nvPicPr>
          <p:cNvPr id="1032" name="Picture 8">
            <a:extLst>
              <a:ext uri="{FF2B5EF4-FFF2-40B4-BE49-F238E27FC236}">
                <a16:creationId xmlns:a16="http://schemas.microsoft.com/office/drawing/2014/main" xmlns="" id="{D8BCA562-6578-4A68-8B72-8B3EB3EB8788}"/>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t="7909" b="7909"/>
          <a:stretch/>
        </p:blipFill>
        <p:spPr bwMode="auto">
          <a:xfrm>
            <a:off x="0" y="-1"/>
            <a:ext cx="13661136" cy="7684389"/>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psez="http://schemas.microsoft.com/office/powerpoint/2016/sectionzoom" xmlns="" Requires="psez">
          <p:graphicFrame>
            <p:nvGraphicFramePr>
              <p:cNvPr id="54" name="Section Zoom 53">
                <a:extLst>
                  <a:ext uri="{FF2B5EF4-FFF2-40B4-BE49-F238E27FC236}">
                    <a16:creationId xmlns:a16="http://schemas.microsoft.com/office/drawing/2014/main" id="{D70A909B-ABAE-4939-8238-9225BB02EBDA}"/>
                  </a:ext>
                </a:extLst>
              </p:cNvPr>
              <p:cNvGraphicFramePr>
                <a:graphicFrameLocks noChangeAspect="1"/>
              </p:cNvGraphicFramePr>
              <p:nvPr>
                <p:extLst>
                  <p:ext uri="{D42A27DB-BD31-4B8C-83A1-F6EECF244321}">
                    <p14:modId xmlns:p14="http://schemas.microsoft.com/office/powerpoint/2010/main" val="4021920805"/>
                  </p:ext>
                </p:extLst>
              </p:nvPr>
            </p:nvGraphicFramePr>
            <p:xfrm>
              <a:off x="63807" y="1471743"/>
              <a:ext cx="3756724" cy="2113158"/>
            </p:xfrm>
            <a:graphic>
              <a:graphicData uri="http://schemas.microsoft.com/office/powerpoint/2016/sectionzoom">
                <psez:sectionZm>
                  <psez:sectionZmObj sectionId="{787E7D6B-1A90-437B-B5DE-BBB8E07FE9F1}">
                    <psez:zmPr id="{E2DF2DEF-7B2C-41CA-8CDA-FCC788F7F9ED}" transitionDur="1000" showBg="0">
                      <p166:blipFill xmlns:p166="http://schemas.microsoft.com/office/powerpoint/2016/6/main">
                        <a:blip r:embed="rId3"/>
                        <a:stretch>
                          <a:fillRect/>
                        </a:stretch>
                      </p166:blipFill>
                      <p166:spPr xmlns:p166="http://schemas.microsoft.com/office/powerpoint/2016/6/main">
                        <a:xfrm>
                          <a:off x="0" y="0"/>
                          <a:ext cx="3756724" cy="2113158"/>
                        </a:xfrm>
                        <a:prstGeom prst="rect">
                          <a:avLst/>
                        </a:prstGeom>
                      </p166:spPr>
                    </psez:zmPr>
                  </psez:sectionZmObj>
                </psez:sectionZm>
              </a:graphicData>
            </a:graphic>
          </p:graphicFrame>
        </mc:Choice>
        <mc:Fallback>
          <p:pic>
            <p:nvPicPr>
              <p:cNvPr id="54" name="Section Zoom 53">
                <a:hlinkClick r:id="rId4" action="ppaction://hlinksldjump"/>
                <a:extLst>
                  <a:ext uri="{FF2B5EF4-FFF2-40B4-BE49-F238E27FC236}">
                    <a16:creationId xmlns:a16="http://schemas.microsoft.com/office/drawing/2014/main" xmlns="" xmlns:psez="http://schemas.microsoft.com/office/powerpoint/2016/sectionzoom" id="{D70A909B-ABAE-4939-8238-9225BB02EBDA}"/>
                  </a:ext>
                </a:extLst>
              </p:cNvPr>
              <p:cNvPicPr>
                <a:picLocks noGrp="1" noRot="1" noChangeAspect="1" noMove="1" noResize="1" noEditPoints="1" noAdjustHandles="1" noChangeArrowheads="1" noChangeShapeType="1"/>
              </p:cNvPicPr>
              <p:nvPr/>
            </p:nvPicPr>
            <p:blipFill>
              <a:blip r:embed="rId5"/>
              <a:stretch>
                <a:fillRect/>
              </a:stretch>
            </p:blipFill>
            <p:spPr>
              <a:xfrm>
                <a:off x="63807" y="1471743"/>
                <a:ext cx="3756724" cy="2113158"/>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56" name="Section Zoom 55">
                <a:extLst>
                  <a:ext uri="{FF2B5EF4-FFF2-40B4-BE49-F238E27FC236}">
                    <a16:creationId xmlns:a16="http://schemas.microsoft.com/office/drawing/2014/main" id="{91B93D91-E0A5-4975-BB48-3E9D56ADB31F}"/>
                  </a:ext>
                </a:extLst>
              </p:cNvPr>
              <p:cNvGraphicFramePr>
                <a:graphicFrameLocks noChangeAspect="1"/>
              </p:cNvGraphicFramePr>
              <p:nvPr>
                <p:extLst>
                  <p:ext uri="{D42A27DB-BD31-4B8C-83A1-F6EECF244321}">
                    <p14:modId xmlns:p14="http://schemas.microsoft.com/office/powerpoint/2010/main" val="2713975794"/>
                  </p:ext>
                </p:extLst>
              </p:nvPr>
            </p:nvGraphicFramePr>
            <p:xfrm>
              <a:off x="2874484" y="1442843"/>
              <a:ext cx="3756726" cy="2113158"/>
            </p:xfrm>
            <a:graphic>
              <a:graphicData uri="http://schemas.microsoft.com/office/powerpoint/2016/sectionzoom">
                <psez:sectionZm>
                  <psez:sectionZmObj sectionId="{23A74D6F-CDBC-4F53-A29A-61235E0A3403}">
                    <psez:zmPr id="{3EB9C6AF-3526-4309-9800-5C2F8A8AD7E6}" transitionDur="1000" showBg="0">
                      <p166:blipFill xmlns:p166="http://schemas.microsoft.com/office/powerpoint/2016/6/main">
                        <a:blip r:embed="rId9"/>
                        <a:stretch>
                          <a:fillRect/>
                        </a:stretch>
                      </p166:blipFill>
                      <p166:spPr xmlns:p166="http://schemas.microsoft.com/office/powerpoint/2016/6/main">
                        <a:xfrm>
                          <a:off x="0" y="0"/>
                          <a:ext cx="3756726" cy="2113158"/>
                        </a:xfrm>
                        <a:prstGeom prst="rect">
                          <a:avLst/>
                        </a:prstGeom>
                      </p166:spPr>
                    </psez:zmPr>
                  </psez:sectionZmObj>
                </psez:sectionZm>
              </a:graphicData>
            </a:graphic>
          </p:graphicFrame>
        </mc:Choice>
        <mc:Fallback>
          <p:pic>
            <p:nvPicPr>
              <p:cNvPr id="56" name="Section Zoom 55">
                <a:hlinkClick r:id="rId10" action="ppaction://hlinksldjump"/>
                <a:extLst>
                  <a:ext uri="{FF2B5EF4-FFF2-40B4-BE49-F238E27FC236}">
                    <a16:creationId xmlns:a16="http://schemas.microsoft.com/office/drawing/2014/main" xmlns="" xmlns:psez="http://schemas.microsoft.com/office/powerpoint/2016/sectionzoom" id="{91B93D91-E0A5-4975-BB48-3E9D56ADB31F}"/>
                  </a:ext>
                </a:extLst>
              </p:cNvPr>
              <p:cNvPicPr>
                <a:picLocks noGrp="1" noRot="1" noChangeAspect="1" noMove="1" noResize="1" noEditPoints="1" noAdjustHandles="1" noChangeArrowheads="1" noChangeShapeType="1"/>
              </p:cNvPicPr>
              <p:nvPr/>
            </p:nvPicPr>
            <p:blipFill>
              <a:blip r:embed="rId11"/>
              <a:stretch>
                <a:fillRect/>
              </a:stretch>
            </p:blipFill>
            <p:spPr>
              <a:xfrm>
                <a:off x="2874484" y="1442843"/>
                <a:ext cx="3756726" cy="2113158"/>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58" name="Section Zoom 57">
                <a:extLst>
                  <a:ext uri="{FF2B5EF4-FFF2-40B4-BE49-F238E27FC236}">
                    <a16:creationId xmlns:a16="http://schemas.microsoft.com/office/drawing/2014/main" id="{4D7F91EE-3931-406E-BE6F-66CC09A7AECA}"/>
                  </a:ext>
                </a:extLst>
              </p:cNvPr>
              <p:cNvGraphicFramePr>
                <a:graphicFrameLocks noChangeAspect="1"/>
              </p:cNvGraphicFramePr>
              <p:nvPr>
                <p:extLst>
                  <p:ext uri="{D42A27DB-BD31-4B8C-83A1-F6EECF244321}">
                    <p14:modId xmlns:p14="http://schemas.microsoft.com/office/powerpoint/2010/main" val="3364136038"/>
                  </p:ext>
                </p:extLst>
              </p:nvPr>
            </p:nvGraphicFramePr>
            <p:xfrm>
              <a:off x="5794694" y="1434038"/>
              <a:ext cx="3566359" cy="2006077"/>
            </p:xfrm>
            <a:graphic>
              <a:graphicData uri="http://schemas.microsoft.com/office/powerpoint/2016/sectionzoom">
                <psez:sectionZm>
                  <psez:sectionZmObj sectionId="{874CE7FB-E1CE-4C99-AFFA-15563E57F2EA}">
                    <psez:zmPr id="{72C14736-4264-4303-916E-74451EC50D5E}" transitionDur="1000" showBg="0">
                      <p166:blipFill xmlns:p166="http://schemas.microsoft.com/office/powerpoint/2016/6/main">
                        <a:blip r:embed="rId12"/>
                        <a:stretch>
                          <a:fillRect/>
                        </a:stretch>
                      </p166:blipFill>
                      <p166:spPr xmlns:p166="http://schemas.microsoft.com/office/powerpoint/2016/6/main">
                        <a:xfrm>
                          <a:off x="0" y="0"/>
                          <a:ext cx="3566359" cy="2006077"/>
                        </a:xfrm>
                        <a:prstGeom prst="rect">
                          <a:avLst/>
                        </a:prstGeom>
                      </p166:spPr>
                    </psez:zmPr>
                  </psez:sectionZmObj>
                </psez:sectionZm>
              </a:graphicData>
            </a:graphic>
          </p:graphicFrame>
        </mc:Choice>
        <mc:Fallback>
          <p:pic>
            <p:nvPicPr>
              <p:cNvPr id="58" name="Section Zoom 57">
                <a:hlinkClick r:id="rId13" action="ppaction://hlinksldjump"/>
                <a:extLst>
                  <a:ext uri="{FF2B5EF4-FFF2-40B4-BE49-F238E27FC236}">
                    <a16:creationId xmlns:a16="http://schemas.microsoft.com/office/drawing/2014/main" xmlns="" xmlns:psez="http://schemas.microsoft.com/office/powerpoint/2016/sectionzoom" id="{4D7F91EE-3931-406E-BE6F-66CC09A7AECA}"/>
                  </a:ext>
                </a:extLst>
              </p:cNvPr>
              <p:cNvPicPr>
                <a:picLocks noGrp="1" noRot="1" noChangeAspect="1" noMove="1" noResize="1" noEditPoints="1" noAdjustHandles="1" noChangeArrowheads="1" noChangeShapeType="1"/>
              </p:cNvPicPr>
              <p:nvPr/>
            </p:nvPicPr>
            <p:blipFill>
              <a:blip r:embed="rId14"/>
              <a:stretch>
                <a:fillRect/>
              </a:stretch>
            </p:blipFill>
            <p:spPr>
              <a:xfrm>
                <a:off x="5794694" y="1434038"/>
                <a:ext cx="3566359" cy="2006077"/>
              </a:xfrm>
              <a:prstGeom prst="rect">
                <a:avLst/>
              </a:prstGeom>
            </p:spPr>
          </p:pic>
        </mc:Fallback>
      </mc:AlternateContent>
      <p:sp>
        <p:nvSpPr>
          <p:cNvPr id="19" name="Action Button: Go Back or Previous 18">
            <a:hlinkClick r:id="" action="ppaction://hlinkshowjump?jump=previousslide" highlightClick="1"/>
            <a:extLst>
              <a:ext uri="{FF2B5EF4-FFF2-40B4-BE49-F238E27FC236}">
                <a16:creationId xmlns:a16="http://schemas.microsoft.com/office/drawing/2014/main" xmlns="" id="{96A16A45-144A-4720-80E4-CE222D33AF47}"/>
              </a:ext>
            </a:extLst>
          </p:cNvPr>
          <p:cNvSpPr/>
          <p:nvPr/>
        </p:nvSpPr>
        <p:spPr>
          <a:xfrm>
            <a:off x="846349" y="5215531"/>
            <a:ext cx="1037968" cy="827316"/>
          </a:xfrm>
          <a:prstGeom prst="actionButtonBackPrevious">
            <a:avLst/>
          </a:prstGeom>
          <a:noFill/>
          <a:ln>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Go Home 4">
            <a:hlinkClick r:id="" action="ppaction://hlinkshowjump?jump=firstslide" highlightClick="1"/>
            <a:extLst>
              <a:ext uri="{FF2B5EF4-FFF2-40B4-BE49-F238E27FC236}">
                <a16:creationId xmlns:a16="http://schemas.microsoft.com/office/drawing/2014/main" xmlns="" id="{A63892A6-50A5-4075-99D5-F593ABFEF9EC}"/>
              </a:ext>
            </a:extLst>
          </p:cNvPr>
          <p:cNvSpPr/>
          <p:nvPr/>
        </p:nvSpPr>
        <p:spPr>
          <a:xfrm>
            <a:off x="2561968" y="5136087"/>
            <a:ext cx="1099751" cy="871792"/>
          </a:xfrm>
          <a:prstGeom prst="actionButtonHome">
            <a:avLst/>
          </a:prstGeom>
          <a:noFill/>
          <a:ln>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580019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D6461A6D-6E5C-418C-AF2B-341CD4BDE785}"/>
              </a:ext>
            </a:extLst>
          </p:cNvPr>
          <p:cNvSpPr/>
          <p:nvPr/>
        </p:nvSpPr>
        <p:spPr>
          <a:xfrm>
            <a:off x="3136490" y="681037"/>
            <a:ext cx="5635437" cy="52902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73804611-CB92-44B0-B7F8-9679CEA62E7D}"/>
              </a:ext>
            </a:extLst>
          </p:cNvPr>
          <p:cNvSpPr txBox="1"/>
          <p:nvPr/>
        </p:nvSpPr>
        <p:spPr>
          <a:xfrm>
            <a:off x="3279832" y="2938679"/>
            <a:ext cx="5348749" cy="1107996"/>
          </a:xfrm>
          <a:prstGeom prst="rect">
            <a:avLst/>
          </a:prstGeom>
          <a:noFill/>
        </p:spPr>
        <p:txBody>
          <a:bodyPr wrap="square" rtlCol="0">
            <a:spAutoFit/>
          </a:bodyPr>
          <a:lstStyle/>
          <a:p>
            <a:pPr algn="ctr"/>
            <a:r>
              <a:rPr lang="en-US" sz="6600" dirty="0">
                <a:solidFill>
                  <a:schemeClr val="bg1"/>
                </a:solidFill>
              </a:rPr>
              <a:t>Abstract</a:t>
            </a:r>
          </a:p>
        </p:txBody>
      </p:sp>
      <p:pic>
        <p:nvPicPr>
          <p:cNvPr id="10" name="Graphic 9" descr="Clipboard with solid fill">
            <a:extLst>
              <a:ext uri="{FF2B5EF4-FFF2-40B4-BE49-F238E27FC236}">
                <a16:creationId xmlns:a16="http://schemas.microsoft.com/office/drawing/2014/main" xmlns="" id="{D82F8508-637E-4CEE-9F16-E7123850CAEF}"/>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249245" y="1326373"/>
            <a:ext cx="1409925" cy="1409925"/>
          </a:xfrm>
          <a:prstGeom prst="rect">
            <a:avLst/>
          </a:prstGeom>
        </p:spPr>
      </p:pic>
    </p:spTree>
    <p:extLst>
      <p:ext uri="{BB962C8B-B14F-4D97-AF65-F5344CB8AC3E}">
        <p14:creationId xmlns:p14="http://schemas.microsoft.com/office/powerpoint/2010/main" xmlns="" val="2124051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Content Placeholder 7" descr="Clipboard with solid fill">
            <a:extLst>
              <a:ext uri="{FF2B5EF4-FFF2-40B4-BE49-F238E27FC236}">
                <a16:creationId xmlns:a16="http://schemas.microsoft.com/office/drawing/2014/main" xmlns="" id="{5CA30A0A-9B91-4BC6-B63F-C0513185CAA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638800" y="3544094"/>
            <a:ext cx="914400" cy="914400"/>
          </a:xfrm>
          <a:prstGeom prst="rect">
            <a:avLst/>
          </a:prstGeom>
        </p:spPr>
      </p:pic>
      <p:sp>
        <p:nvSpPr>
          <p:cNvPr id="5" name="Oval 4">
            <a:extLst>
              <a:ext uri="{FF2B5EF4-FFF2-40B4-BE49-F238E27FC236}">
                <a16:creationId xmlns:a16="http://schemas.microsoft.com/office/drawing/2014/main" xmlns="" id="{2BB8334D-0AEF-4BFF-B21E-DE0B707603F2}"/>
              </a:ext>
            </a:extLst>
          </p:cNvPr>
          <p:cNvSpPr/>
          <p:nvPr/>
        </p:nvSpPr>
        <p:spPr>
          <a:xfrm>
            <a:off x="-1778604" y="-3963213"/>
            <a:ext cx="15749208" cy="14784426"/>
          </a:xfrm>
          <a:prstGeom prst="ellipse">
            <a:avLst/>
          </a:prstGeom>
          <a:solidFill>
            <a:srgbClr val="0C16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a:extLst>
              <a:ext uri="{FF2B5EF4-FFF2-40B4-BE49-F238E27FC236}">
                <a16:creationId xmlns:a16="http://schemas.microsoft.com/office/drawing/2014/main" xmlns="" id="{950E0758-AFCD-4732-A56E-8E089742ABAB}"/>
              </a:ext>
            </a:extLst>
          </p:cNvPr>
          <p:cNvSpPr txBox="1"/>
          <p:nvPr/>
        </p:nvSpPr>
        <p:spPr>
          <a:xfrm>
            <a:off x="3913237" y="2790465"/>
            <a:ext cx="5348749" cy="1107996"/>
          </a:xfrm>
          <a:prstGeom prst="rect">
            <a:avLst/>
          </a:prstGeom>
          <a:noFill/>
        </p:spPr>
        <p:txBody>
          <a:bodyPr wrap="square" rtlCol="0">
            <a:spAutoFit/>
          </a:bodyPr>
          <a:lstStyle/>
          <a:p>
            <a:r>
              <a:rPr lang="en-US" sz="6600" dirty="0">
                <a:solidFill>
                  <a:schemeClr val="bg1"/>
                </a:solidFill>
              </a:rPr>
              <a:t>Introduction</a:t>
            </a:r>
          </a:p>
        </p:txBody>
      </p:sp>
      <p:pic>
        <p:nvPicPr>
          <p:cNvPr id="7" name="Graphic 6" descr="Clipboard with solid fill">
            <a:extLst>
              <a:ext uri="{FF2B5EF4-FFF2-40B4-BE49-F238E27FC236}">
                <a16:creationId xmlns:a16="http://schemas.microsoft.com/office/drawing/2014/main" xmlns="" id="{B1AF145A-2AF4-4AEB-B433-6E8DD8415BB1}"/>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391037" y="1326373"/>
            <a:ext cx="1409925" cy="1409925"/>
          </a:xfrm>
          <a:prstGeom prst="rect">
            <a:avLst/>
          </a:prstGeom>
        </p:spPr>
      </p:pic>
      <p:pic>
        <p:nvPicPr>
          <p:cNvPr id="2052" name="Picture 4" descr="galaxy digital wallpaper">
            <a:extLst>
              <a:ext uri="{FF2B5EF4-FFF2-40B4-BE49-F238E27FC236}">
                <a16:creationId xmlns:a16="http://schemas.microsoft.com/office/drawing/2014/main" xmlns="" id="{D2C2F769-65C1-4C02-A05A-3DF81E60E144}"/>
              </a:ext>
            </a:extLst>
          </p:cNvPr>
          <p:cNvPicPr>
            <a:picLocks noChangeAspect="1" noChangeArrowheads="1"/>
          </p:cNvPicPr>
          <p:nvPr/>
        </p:nvPicPr>
        <p:blipFill rotWithShape="1">
          <a:blip r:embed="rId7">
            <a:extLst>
              <a:ext uri="{BEBA8EAE-BF5A-486C-A8C5-ECC9F3942E4B}">
                <a14:imgProps xmlns:a14="http://schemas.microsoft.com/office/drawing/2010/main" xmlns="">
                  <a14:imgLayer r:embed="rId8">
                    <a14:imgEffect>
                      <a14:brightnessContrast bright="-50000"/>
                    </a14:imgEffect>
                  </a14:imgLayer>
                </a14:imgProps>
              </a:ext>
              <a:ext uri="{28A0092B-C50C-407E-A947-70E740481C1C}">
                <a14:useLocalDpi xmlns:a14="http://schemas.microsoft.com/office/drawing/2010/main" xmlns="" val="0"/>
              </a:ext>
            </a:extLst>
          </a:blip>
          <a:srcRect t="7834" b="7834"/>
          <a:stretch/>
        </p:blipFill>
        <p:spPr bwMode="auto">
          <a:xfrm>
            <a:off x="0" y="-13063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xmlns="" id="{EF2F215F-7A64-4BE4-8ED4-03E2B9FA8717}"/>
              </a:ext>
            </a:extLst>
          </p:cNvPr>
          <p:cNvSpPr txBox="1"/>
          <p:nvPr/>
        </p:nvSpPr>
        <p:spPr>
          <a:xfrm>
            <a:off x="2220805" y="915743"/>
            <a:ext cx="8009230" cy="1446550"/>
          </a:xfrm>
          <a:prstGeom prst="rect">
            <a:avLst/>
          </a:prstGeom>
          <a:noFill/>
          <a:effectLst>
            <a:outerShdw blurRad="482600" dist="50800" dir="5400000" algn="ctr" rotWithShape="0">
              <a:srgbClr val="000000">
                <a:alpha val="43137"/>
              </a:srgbClr>
            </a:outerShdw>
          </a:effectLst>
        </p:spPr>
        <p:txBody>
          <a:bodyPr wrap="square" rtlCol="0">
            <a:spAutoFit/>
          </a:bodyPr>
          <a:lstStyle/>
          <a:p>
            <a:pPr algn="ctr"/>
            <a:r>
              <a:rPr lang="en-US" sz="8800" dirty="0">
                <a:solidFill>
                  <a:schemeClr val="bg1"/>
                </a:solidFill>
                <a:effectLst>
                  <a:outerShdw blurRad="63500" sx="102000" sy="102000" algn="ctr" rotWithShape="0">
                    <a:prstClr val="black">
                      <a:alpha val="51000"/>
                    </a:prstClr>
                  </a:outerShdw>
                </a:effectLst>
              </a:rPr>
              <a:t>Abstract</a:t>
            </a:r>
          </a:p>
        </p:txBody>
      </p:sp>
      <p:pic>
        <p:nvPicPr>
          <p:cNvPr id="11" name="Graphic 10" descr="Clipboard with solid fill">
            <a:extLst>
              <a:ext uri="{FF2B5EF4-FFF2-40B4-BE49-F238E27FC236}">
                <a16:creationId xmlns:a16="http://schemas.microsoft.com/office/drawing/2014/main" xmlns="" id="{72C53435-4650-41A9-9BEB-4D0771BACBBC}"/>
              </a:ext>
            </a:extLst>
          </p:cNvPr>
          <p:cNvPicPr>
            <a:picLocks noChangeAspect="1"/>
          </p:cNvPicPr>
          <p:nvPr/>
        </p:nvPicPr>
        <p:blipFill>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576093" y="156636"/>
            <a:ext cx="1039811" cy="1039811"/>
          </a:xfrm>
          <a:prstGeom prst="rect">
            <a:avLst/>
          </a:prstGeom>
          <a:effectLst>
            <a:outerShdw blurRad="508000" dist="38100" dir="5400000" algn="t" rotWithShape="0">
              <a:prstClr val="black">
                <a:alpha val="40000"/>
              </a:prstClr>
            </a:outerShdw>
          </a:effectLst>
        </p:spPr>
      </p:pic>
      <p:sp>
        <p:nvSpPr>
          <p:cNvPr id="8" name="TextBox 7">
            <a:extLst>
              <a:ext uri="{FF2B5EF4-FFF2-40B4-BE49-F238E27FC236}">
                <a16:creationId xmlns:a16="http://schemas.microsoft.com/office/drawing/2014/main" xmlns="" id="{00AB240E-9947-4585-8E67-AA8A81C85412}"/>
              </a:ext>
            </a:extLst>
          </p:cNvPr>
          <p:cNvSpPr txBox="1"/>
          <p:nvPr/>
        </p:nvSpPr>
        <p:spPr>
          <a:xfrm>
            <a:off x="666829" y="2437226"/>
            <a:ext cx="5871331" cy="4339650"/>
          </a:xfrm>
          <a:prstGeom prst="rect">
            <a:avLst/>
          </a:prstGeom>
          <a:noFill/>
        </p:spPr>
        <p:txBody>
          <a:bodyPr wrap="square" rtlCol="0">
            <a:spAutoFit/>
          </a:bodyPr>
          <a:lstStyle/>
          <a:p>
            <a:pPr algn="just">
              <a:lnSpc>
                <a:spcPct val="150000"/>
              </a:lnSpc>
            </a:pPr>
            <a:r>
              <a:rPr lang="en-US" dirty="0">
                <a:solidFill>
                  <a:schemeClr val="bg1"/>
                </a:solidFill>
                <a:latin typeface="Arial" panose="020B0604020202020204" pitchFamily="34" charset="0"/>
                <a:cs typeface="Arial" panose="020B0604020202020204" pitchFamily="34" charset="0"/>
              </a:rPr>
              <a:t>Blood flow detection and monitoring are crucial aspects of medical diagnosis and treatment. Numerous techniques have been developed over the years to measure and monitor blood flow. Sensory data plays a vital role in the detection and monitoring of blood flow, and various sensors are now available to detect blood flow. This literature survey provides an overview of existing techniques and methods for blood flow detection and monitoring using sensory data</a:t>
            </a:r>
            <a:r>
              <a:rPr lang="en-US" sz="2400" dirty="0">
                <a:solidFill>
                  <a:schemeClr val="bg1"/>
                </a:solidFill>
                <a:latin typeface="Arial" panose="020B0604020202020204" pitchFamily="34" charset="0"/>
                <a:cs typeface="Arial" panose="020B0604020202020204" pitchFamily="34" charset="0"/>
              </a:rPr>
              <a:t>.</a:t>
            </a:r>
          </a:p>
          <a:p>
            <a:pPr algn="just"/>
            <a:endParaRPr lang="en-IN" sz="2400"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xmlns="" id="{3D288D5B-4333-4F7D-97B2-96B507E31BFD}"/>
              </a:ext>
            </a:extLst>
          </p:cNvPr>
          <p:cNvPicPr>
            <a:picLocks noChangeAspect="1"/>
          </p:cNvPicPr>
          <p:nvPr/>
        </p:nvPicPr>
        <p:blipFill>
          <a:blip r:embed="rId10"/>
          <a:stretch>
            <a:fillRect/>
          </a:stretch>
        </p:blipFill>
        <p:spPr>
          <a:xfrm>
            <a:off x="7136707" y="2402097"/>
            <a:ext cx="4560945" cy="3633173"/>
          </a:xfrm>
          <a:prstGeom prst="roundRect">
            <a:avLst>
              <a:gd name="adj" fmla="val 4167"/>
            </a:avLst>
          </a:prstGeom>
          <a:solidFill>
            <a:srgbClr val="FFFFFF"/>
          </a:solidFill>
          <a:ln w="25400" cap="sq">
            <a:solidFill>
              <a:srgbClr val="EAEAEA"/>
            </a:solidFill>
            <a:miter lim="800000"/>
          </a:ln>
          <a:effectLst>
            <a:outerShdw blurRad="584200" dist="50800" dir="5400000" algn="ctr" rotWithShape="0">
              <a:srgbClr val="000000">
                <a:alpha val="64000"/>
              </a:srgbClr>
            </a:outerShdw>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xmlns="" val="197549920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D6461A6D-6E5C-418C-AF2B-341CD4BDE785}"/>
              </a:ext>
            </a:extLst>
          </p:cNvPr>
          <p:cNvSpPr/>
          <p:nvPr/>
        </p:nvSpPr>
        <p:spPr>
          <a:xfrm>
            <a:off x="3136490" y="681037"/>
            <a:ext cx="5635437" cy="52902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73804611-CB92-44B0-B7F8-9679CEA62E7D}"/>
              </a:ext>
            </a:extLst>
          </p:cNvPr>
          <p:cNvSpPr txBox="1"/>
          <p:nvPr/>
        </p:nvSpPr>
        <p:spPr>
          <a:xfrm>
            <a:off x="3279832" y="2938679"/>
            <a:ext cx="5348749" cy="1107996"/>
          </a:xfrm>
          <a:prstGeom prst="rect">
            <a:avLst/>
          </a:prstGeom>
          <a:noFill/>
        </p:spPr>
        <p:txBody>
          <a:bodyPr wrap="square" rtlCol="0">
            <a:spAutoFit/>
          </a:bodyPr>
          <a:lstStyle/>
          <a:p>
            <a:pPr algn="ctr"/>
            <a:r>
              <a:rPr lang="en-US" sz="6600" dirty="0">
                <a:solidFill>
                  <a:schemeClr val="bg1"/>
                </a:solidFill>
              </a:rPr>
              <a:t>Objectives </a:t>
            </a:r>
          </a:p>
        </p:txBody>
      </p:sp>
      <p:pic>
        <p:nvPicPr>
          <p:cNvPr id="3" name="Graphic 2" descr="Document with solid fill">
            <a:extLst>
              <a:ext uri="{FF2B5EF4-FFF2-40B4-BE49-F238E27FC236}">
                <a16:creationId xmlns:a16="http://schemas.microsoft.com/office/drawing/2014/main" xmlns="" id="{59FD7DAC-6331-4264-85AF-9BDE0B072FFE}"/>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170083" y="1370433"/>
            <a:ext cx="1568246" cy="1568246"/>
          </a:xfrm>
          <a:prstGeom prst="rect">
            <a:avLst/>
          </a:prstGeom>
        </p:spPr>
      </p:pic>
    </p:spTree>
    <p:extLst>
      <p:ext uri="{BB962C8B-B14F-4D97-AF65-F5344CB8AC3E}">
        <p14:creationId xmlns:p14="http://schemas.microsoft.com/office/powerpoint/2010/main" xmlns="" val="2604466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2421</TotalTime>
  <Words>3655</Words>
  <Application>Microsoft Office PowerPoint</Application>
  <PresentationFormat>Custom</PresentationFormat>
  <Paragraphs>385</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 </vt:lpstr>
      <vt:lpstr> </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Admin</cp:lastModifiedBy>
  <cp:revision>71</cp:revision>
  <dcterms:created xsi:type="dcterms:W3CDTF">2023-05-07T08:10:46Z</dcterms:created>
  <dcterms:modified xsi:type="dcterms:W3CDTF">2023-08-09T17:32:10Z</dcterms:modified>
</cp:coreProperties>
</file>